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3.xml" ContentType="application/vnd.openxmlformats-officedocument.themeOverride+xml"/>
  <Override PartName="/ppt/notesSlides/notesSlide2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6.xml" ContentType="application/vnd.openxmlformats-officedocument.themeOverride+xml"/>
  <Override PartName="/ppt/notesSlides/notesSlide31.xml" ContentType="application/vnd.openxmlformats-officedocument.presentationml.notesSlide+xml"/>
  <Override PartName="/ppt/theme/themeOverride7.xml" ContentType="application/vnd.openxmlformats-officedocument.themeOverride+xml"/>
  <Override PartName="/ppt/notesSlides/notesSlide32.xml" ContentType="application/vnd.openxmlformats-officedocument.presentationml.notesSlide+xml"/>
  <Override PartName="/ppt/theme/themeOverride8.xml" ContentType="application/vnd.openxmlformats-officedocument.themeOverride+xml"/>
  <Override PartName="/ppt/notesSlides/notesSlide33.xml" ContentType="application/vnd.openxmlformats-officedocument.presentationml.notesSlide+xml"/>
  <Override PartName="/ppt/theme/themeOverride9.xml" ContentType="application/vnd.openxmlformats-officedocument.themeOverride+xml"/>
  <Override PartName="/ppt/notesSlides/notesSlide34.xml" ContentType="application/vnd.openxmlformats-officedocument.presentationml.notesSlide+xml"/>
  <Override PartName="/ppt/theme/themeOverride10.xml" ContentType="application/vnd.openxmlformats-officedocument.themeOverride+xml"/>
  <Override PartName="/ppt/notesSlides/notesSlide35.xml" ContentType="application/vnd.openxmlformats-officedocument.presentationml.notesSlide+xml"/>
  <Override PartName="/ppt/theme/themeOverride11.xml" ContentType="application/vnd.openxmlformats-officedocument.themeOverride+xml"/>
  <Override PartName="/ppt/notesSlides/notesSlide36.xml" ContentType="application/vnd.openxmlformats-officedocument.presentationml.notesSlide+xml"/>
  <Override PartName="/ppt/theme/themeOverride12.xml" ContentType="application/vnd.openxmlformats-officedocument.themeOverride+xml"/>
  <Override PartName="/ppt/notesSlides/notesSlide37.xml" ContentType="application/vnd.openxmlformats-officedocument.presentationml.notesSlide+xml"/>
  <Override PartName="/ppt/theme/themeOverride13.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2" r:id="rId2"/>
    <p:sldId id="272" r:id="rId3"/>
    <p:sldId id="306" r:id="rId4"/>
    <p:sldId id="307" r:id="rId5"/>
    <p:sldId id="311" r:id="rId6"/>
    <p:sldId id="316" r:id="rId7"/>
    <p:sldId id="285" r:id="rId8"/>
    <p:sldId id="310" r:id="rId9"/>
    <p:sldId id="312" r:id="rId10"/>
    <p:sldId id="314" r:id="rId11"/>
    <p:sldId id="313" r:id="rId12"/>
    <p:sldId id="289" r:id="rId13"/>
    <p:sldId id="290" r:id="rId14"/>
    <p:sldId id="291" r:id="rId15"/>
    <p:sldId id="292" r:id="rId16"/>
    <p:sldId id="293" r:id="rId17"/>
    <p:sldId id="294" r:id="rId18"/>
    <p:sldId id="295" r:id="rId19"/>
    <p:sldId id="296" r:id="rId20"/>
    <p:sldId id="298" r:id="rId21"/>
    <p:sldId id="300" r:id="rId22"/>
    <p:sldId id="297" r:id="rId23"/>
    <p:sldId id="299" r:id="rId24"/>
    <p:sldId id="301" r:id="rId25"/>
    <p:sldId id="302" r:id="rId26"/>
    <p:sldId id="315" r:id="rId27"/>
    <p:sldId id="271" r:id="rId28"/>
    <p:sldId id="273" r:id="rId29"/>
    <p:sldId id="274" r:id="rId30"/>
    <p:sldId id="283" r:id="rId31"/>
    <p:sldId id="270" r:id="rId32"/>
    <p:sldId id="264" r:id="rId33"/>
    <p:sldId id="257" r:id="rId34"/>
    <p:sldId id="267" r:id="rId35"/>
    <p:sldId id="277" r:id="rId36"/>
    <p:sldId id="261" r:id="rId37"/>
    <p:sldId id="265" r:id="rId38"/>
    <p:sldId id="276" r:id="rId39"/>
    <p:sldId id="284"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DD8694"/>
    <a:srgbClr val="B3B5A7"/>
    <a:srgbClr val="CDCFC4"/>
    <a:srgbClr val="000000"/>
    <a:srgbClr val="006983"/>
    <a:srgbClr val="822433"/>
    <a:srgbClr val="002839"/>
    <a:srgbClr val="8D98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22" autoAdjust="0"/>
  </p:normalViewPr>
  <p:slideViewPr>
    <p:cSldViewPr snapToGrid="0" showGuides="1">
      <p:cViewPr varScale="1">
        <p:scale>
          <a:sx n="100" d="100"/>
          <a:sy n="100" d="100"/>
        </p:scale>
        <p:origin x="9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da-DK"/>
              <a:t>Vurdering af IHC præpareret på standard og mix 10,5 program</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a-DK"/>
        </a:p>
      </c:txPr>
    </c:title>
    <c:autoTitleDeleted val="0"/>
    <c:plotArea>
      <c:layout/>
      <c:barChart>
        <c:barDir val="col"/>
        <c:grouping val="clustered"/>
        <c:varyColors val="0"/>
        <c:ser>
          <c:idx val="0"/>
          <c:order val="0"/>
          <c:tx>
            <c:strRef>
              <c:f>'[Immun score.xlsx]Ark5'!$B$37</c:f>
              <c:strCache>
                <c:ptCount val="1"/>
                <c:pt idx="0">
                  <c:v>Standard program</c:v>
                </c:pt>
              </c:strCache>
            </c:strRef>
          </c:tx>
          <c:spPr>
            <a:solidFill>
              <a:srgbClr val="7030A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'[Immun score.xlsx]Ark5'!$A$38:$A$43</c:f>
              <c:strCache>
                <c:ptCount val="6"/>
                <c:pt idx="1">
                  <c:v>Optimal</c:v>
                </c:pt>
                <c:pt idx="2">
                  <c:v>Good</c:v>
                </c:pt>
                <c:pt idx="3">
                  <c:v>Borderline</c:v>
                </c:pt>
                <c:pt idx="4">
                  <c:v>Poor</c:v>
                </c:pt>
                <c:pt idx="5">
                  <c:v>I alt</c:v>
                </c:pt>
              </c:strCache>
            </c:strRef>
          </c:cat>
          <c:val>
            <c:numRef>
              <c:f>'[Immun score.xlsx]Ark5'!$B$38:$B$43</c:f>
              <c:numCache>
                <c:formatCode>General</c:formatCode>
                <c:ptCount val="6"/>
                <c:pt idx="1">
                  <c:v>56</c:v>
                </c:pt>
                <c:pt idx="2">
                  <c:v>14</c:v>
                </c:pt>
                <c:pt idx="3">
                  <c:v>2</c:v>
                </c:pt>
                <c:pt idx="4">
                  <c:v>3</c:v>
                </c:pt>
                <c:pt idx="5">
                  <c:v>75</c:v>
                </c:pt>
              </c:numCache>
            </c:numRef>
          </c:val>
          <c:extLst>
            <c:ext xmlns:c16="http://schemas.microsoft.com/office/drawing/2014/chart" uri="{C3380CC4-5D6E-409C-BE32-E72D297353CC}">
              <c16:uniqueId val="{00000000-E005-4AA0-B217-C543169A32DC}"/>
            </c:ext>
          </c:extLst>
        </c:ser>
        <c:ser>
          <c:idx val="1"/>
          <c:order val="1"/>
          <c:tx>
            <c:strRef>
              <c:f>'[Immun score.xlsx]Ark5'!$C$37</c:f>
              <c:strCache>
                <c:ptCount val="1"/>
                <c:pt idx="0">
                  <c:v>10,5 mix</c:v>
                </c:pt>
              </c:strCache>
            </c:strRef>
          </c:tx>
          <c:spPr>
            <a:solidFill>
              <a:srgbClr val="DD869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'[Immun score.xlsx]Ark5'!$A$38:$A$43</c:f>
              <c:strCache>
                <c:ptCount val="6"/>
                <c:pt idx="1">
                  <c:v>Optimal</c:v>
                </c:pt>
                <c:pt idx="2">
                  <c:v>Good</c:v>
                </c:pt>
                <c:pt idx="3">
                  <c:v>Borderline</c:v>
                </c:pt>
                <c:pt idx="4">
                  <c:v>Poor</c:v>
                </c:pt>
                <c:pt idx="5">
                  <c:v>I alt</c:v>
                </c:pt>
              </c:strCache>
            </c:strRef>
          </c:cat>
          <c:val>
            <c:numRef>
              <c:f>'[Immun score.xlsx]Ark5'!$C$38:$C$43</c:f>
              <c:numCache>
                <c:formatCode>General</c:formatCode>
                <c:ptCount val="6"/>
                <c:pt idx="1">
                  <c:v>42</c:v>
                </c:pt>
                <c:pt idx="2">
                  <c:v>25</c:v>
                </c:pt>
                <c:pt idx="3">
                  <c:v>3</c:v>
                </c:pt>
                <c:pt idx="4">
                  <c:v>3</c:v>
                </c:pt>
                <c:pt idx="5">
                  <c:v>73</c:v>
                </c:pt>
              </c:numCache>
            </c:numRef>
          </c:val>
          <c:extLst>
            <c:ext xmlns:c16="http://schemas.microsoft.com/office/drawing/2014/chart" uri="{C3380CC4-5D6E-409C-BE32-E72D297353CC}">
              <c16:uniqueId val="{00000001-E005-4AA0-B217-C543169A32DC}"/>
            </c:ext>
          </c:extLst>
        </c:ser>
        <c:dLbls>
          <c:dLblPos val="inEnd"/>
          <c:showLegendKey val="0"/>
          <c:showVal val="1"/>
          <c:showCatName val="0"/>
          <c:showSerName val="0"/>
          <c:showPercent val="0"/>
          <c:showBubbleSize val="0"/>
        </c:dLbls>
        <c:gapWidth val="65"/>
        <c:axId val="314499104"/>
        <c:axId val="314496360"/>
      </c:barChart>
      <c:catAx>
        <c:axId val="3144991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314496360"/>
        <c:crosses val="autoZero"/>
        <c:auto val="1"/>
        <c:lblAlgn val="ctr"/>
        <c:lblOffset val="100"/>
        <c:noMultiLvlLbl val="0"/>
      </c:catAx>
      <c:valAx>
        <c:axId val="314496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144991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da-DK" dirty="0"/>
              <a:t>Vurdering af infiltration af reagenser ved forskellige protokoller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'Ark1'!$H$34</c:f>
              <c:strCache>
                <c:ptCount val="1"/>
                <c:pt idx="0">
                  <c:v>tilstrækkeligt</c:v>
                </c:pt>
              </c:strCache>
            </c:strRef>
          </c:tx>
          <c:spPr>
            <a:solidFill>
              <a:srgbClr val="7030A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'Ark1'!$I$32:$L$33</c:f>
              <c:multiLvlStrCache>
                <c:ptCount val="4"/>
                <c:lvl>
                  <c:pt idx="0">
                    <c:v>fedt program</c:v>
                  </c:pt>
                  <c:pt idx="1">
                    <c:v>mix10,5 t</c:v>
                  </c:pt>
                  <c:pt idx="2">
                    <c:v>mix program 14,5 t</c:v>
                  </c:pt>
                  <c:pt idx="3">
                    <c:v>Pathos fedt 17 t</c:v>
                  </c:pt>
                </c:lvl>
                <c:lvl>
                  <c:pt idx="0">
                    <c:v>Protokol 1</c:v>
                  </c:pt>
                  <c:pt idx="1">
                    <c:v>Protokol 2</c:v>
                  </c:pt>
                  <c:pt idx="2">
                    <c:v>Protokol 3</c:v>
                  </c:pt>
                  <c:pt idx="3">
                    <c:v>Protokol 4</c:v>
                  </c:pt>
                </c:lvl>
              </c:multiLvlStrCache>
            </c:multiLvlStrRef>
          </c:cat>
          <c:val>
            <c:numRef>
              <c:f>'Ark1'!$I$34:$L$34</c:f>
              <c:numCache>
                <c:formatCode>General</c:formatCode>
                <c:ptCount val="4"/>
                <c:pt idx="0">
                  <c:v>7</c:v>
                </c:pt>
                <c:pt idx="1">
                  <c:v>5</c:v>
                </c:pt>
                <c:pt idx="2">
                  <c:v>9</c:v>
                </c:pt>
                <c:pt idx="3">
                  <c:v>10</c:v>
                </c:pt>
              </c:numCache>
            </c:numRef>
          </c:val>
          <c:extLst>
            <c:ext xmlns:c16="http://schemas.microsoft.com/office/drawing/2014/chart" uri="{C3380CC4-5D6E-409C-BE32-E72D297353CC}">
              <c16:uniqueId val="{00000000-E61A-4EFF-8772-8D84569A6470}"/>
            </c:ext>
          </c:extLst>
        </c:ser>
        <c:ser>
          <c:idx val="1"/>
          <c:order val="1"/>
          <c:tx>
            <c:strRef>
              <c:f>'Ark1'!$H$35</c:f>
              <c:strCache>
                <c:ptCount val="1"/>
                <c:pt idx="0">
                  <c:v>utilstrækkeligt </c:v>
                </c:pt>
              </c:strCache>
            </c:strRef>
          </c:tx>
          <c:spPr>
            <a:solidFill>
              <a:srgbClr val="DD869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'Ark1'!$I$32:$L$33</c:f>
              <c:multiLvlStrCache>
                <c:ptCount val="4"/>
                <c:lvl>
                  <c:pt idx="0">
                    <c:v>fedt program</c:v>
                  </c:pt>
                  <c:pt idx="1">
                    <c:v>mix10,5 t</c:v>
                  </c:pt>
                  <c:pt idx="2">
                    <c:v>mix program 14,5 t</c:v>
                  </c:pt>
                  <c:pt idx="3">
                    <c:v>Pathos fedt 17 t</c:v>
                  </c:pt>
                </c:lvl>
                <c:lvl>
                  <c:pt idx="0">
                    <c:v>Protokol 1</c:v>
                  </c:pt>
                  <c:pt idx="1">
                    <c:v>Protokol 2</c:v>
                  </c:pt>
                  <c:pt idx="2">
                    <c:v>Protokol 3</c:v>
                  </c:pt>
                  <c:pt idx="3">
                    <c:v>Protokol 4</c:v>
                  </c:pt>
                </c:lvl>
              </c:multiLvlStrCache>
            </c:multiLvlStrRef>
          </c:cat>
          <c:val>
            <c:numRef>
              <c:f>'Ark1'!$I$35:$L$35</c:f>
              <c:numCache>
                <c:formatCode>General</c:formatCode>
                <c:ptCount val="4"/>
                <c:pt idx="0">
                  <c:v>3</c:v>
                </c:pt>
                <c:pt idx="1">
                  <c:v>5</c:v>
                </c:pt>
                <c:pt idx="2">
                  <c:v>1</c:v>
                </c:pt>
                <c:pt idx="3">
                  <c:v>0</c:v>
                </c:pt>
              </c:numCache>
            </c:numRef>
          </c:val>
          <c:extLst>
            <c:ext xmlns:c16="http://schemas.microsoft.com/office/drawing/2014/chart" uri="{C3380CC4-5D6E-409C-BE32-E72D297353CC}">
              <c16:uniqueId val="{00000001-E61A-4EFF-8772-8D84569A6470}"/>
            </c:ext>
          </c:extLst>
        </c:ser>
        <c:dLbls>
          <c:dLblPos val="inEnd"/>
          <c:showLegendKey val="0"/>
          <c:showVal val="1"/>
          <c:showCatName val="0"/>
          <c:showSerName val="0"/>
          <c:showPercent val="0"/>
          <c:showBubbleSize val="0"/>
        </c:dLbls>
        <c:gapWidth val="65"/>
        <c:axId val="314492048"/>
        <c:axId val="314501456"/>
      </c:barChart>
      <c:catAx>
        <c:axId val="314492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314501456"/>
        <c:crosses val="autoZero"/>
        <c:auto val="1"/>
        <c:lblAlgn val="ctr"/>
        <c:lblOffset val="100"/>
        <c:noMultiLvlLbl val="0"/>
      </c:catAx>
      <c:valAx>
        <c:axId val="3145014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14492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11111111111108E-2"/>
          <c:y val="0.16093636097271369"/>
          <c:w val="0.93888888888888888"/>
          <c:h val="0.75217619327584007"/>
        </c:manualLayout>
      </c:layout>
      <c:barChart>
        <c:barDir val="col"/>
        <c:grouping val="clustered"/>
        <c:varyColors val="0"/>
        <c:ser>
          <c:idx val="0"/>
          <c:order val="0"/>
          <c:spPr>
            <a:solidFill>
              <a:srgbClr val="0070C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'Ark1'!$C$5:$F$5</c:f>
              <c:strCache>
                <c:ptCount val="4"/>
                <c:pt idx="0">
                  <c:v>Poor</c:v>
                </c:pt>
                <c:pt idx="1">
                  <c:v>Borderline</c:v>
                </c:pt>
                <c:pt idx="2">
                  <c:v>Good</c:v>
                </c:pt>
                <c:pt idx="3">
                  <c:v>Optimal</c:v>
                </c:pt>
              </c:strCache>
            </c:strRef>
          </c:cat>
          <c:val>
            <c:numRef>
              <c:f>'Ark1'!$C$6:$F$6</c:f>
              <c:numCache>
                <c:formatCode>General</c:formatCode>
                <c:ptCount val="4"/>
                <c:pt idx="2">
                  <c:v>6</c:v>
                </c:pt>
                <c:pt idx="3">
                  <c:v>10</c:v>
                </c:pt>
              </c:numCache>
            </c:numRef>
          </c:val>
          <c:extLst>
            <c:ext xmlns:c16="http://schemas.microsoft.com/office/drawing/2014/chart" uri="{C3380CC4-5D6E-409C-BE32-E72D297353CC}">
              <c16:uniqueId val="{00000000-29B4-42DA-BF29-8E01A716C96A}"/>
            </c:ext>
          </c:extLst>
        </c:ser>
        <c:ser>
          <c:idx val="1"/>
          <c:order val="1"/>
          <c:spPr>
            <a:solidFill>
              <a:srgbClr val="DD869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'Ark1'!$C$5:$F$5</c:f>
              <c:strCache>
                <c:ptCount val="4"/>
                <c:pt idx="0">
                  <c:v>Poor</c:v>
                </c:pt>
                <c:pt idx="1">
                  <c:v>Borderline</c:v>
                </c:pt>
                <c:pt idx="2">
                  <c:v>Good</c:v>
                </c:pt>
                <c:pt idx="3">
                  <c:v>Optimal</c:v>
                </c:pt>
              </c:strCache>
            </c:strRef>
          </c:cat>
          <c:val>
            <c:numRef>
              <c:f>'Ark1'!$C$7:$F$7</c:f>
              <c:numCache>
                <c:formatCode>General</c:formatCode>
                <c:ptCount val="4"/>
                <c:pt idx="1">
                  <c:v>1</c:v>
                </c:pt>
                <c:pt idx="2">
                  <c:v>6</c:v>
                </c:pt>
                <c:pt idx="3">
                  <c:v>9</c:v>
                </c:pt>
              </c:numCache>
            </c:numRef>
          </c:val>
          <c:extLst>
            <c:ext xmlns:c16="http://schemas.microsoft.com/office/drawing/2014/chart" uri="{C3380CC4-5D6E-409C-BE32-E72D297353CC}">
              <c16:uniqueId val="{00000001-29B4-42DA-BF29-8E01A716C96A}"/>
            </c:ext>
          </c:extLst>
        </c:ser>
        <c:ser>
          <c:idx val="2"/>
          <c:order val="2"/>
          <c:spPr>
            <a:solidFill>
              <a:srgbClr val="7030A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'Ark1'!$C$5:$F$5</c:f>
              <c:strCache>
                <c:ptCount val="4"/>
                <c:pt idx="0">
                  <c:v>Poor</c:v>
                </c:pt>
                <c:pt idx="1">
                  <c:v>Borderline</c:v>
                </c:pt>
                <c:pt idx="2">
                  <c:v>Good</c:v>
                </c:pt>
                <c:pt idx="3">
                  <c:v>Optimal</c:v>
                </c:pt>
              </c:strCache>
            </c:strRef>
          </c:cat>
          <c:val>
            <c:numRef>
              <c:f>'Ark1'!$C$8:$F$8</c:f>
              <c:numCache>
                <c:formatCode>General</c:formatCode>
                <c:ptCount val="4"/>
                <c:pt idx="0">
                  <c:v>1</c:v>
                </c:pt>
                <c:pt idx="1">
                  <c:v>1</c:v>
                </c:pt>
                <c:pt idx="2">
                  <c:v>6</c:v>
                </c:pt>
                <c:pt idx="3">
                  <c:v>8</c:v>
                </c:pt>
              </c:numCache>
            </c:numRef>
          </c:val>
          <c:extLst>
            <c:ext xmlns:c16="http://schemas.microsoft.com/office/drawing/2014/chart" uri="{C3380CC4-5D6E-409C-BE32-E72D297353CC}">
              <c16:uniqueId val="{00000002-29B4-42DA-BF29-8E01A716C96A}"/>
            </c:ext>
          </c:extLst>
        </c:ser>
        <c:dLbls>
          <c:dLblPos val="outEnd"/>
          <c:showLegendKey val="0"/>
          <c:showVal val="1"/>
          <c:showCatName val="0"/>
          <c:showSerName val="0"/>
          <c:showPercent val="0"/>
          <c:showBubbleSize val="0"/>
        </c:dLbls>
        <c:gapWidth val="444"/>
        <c:overlap val="-90"/>
        <c:axId val="336593632"/>
        <c:axId val="336594024"/>
      </c:barChart>
      <c:catAx>
        <c:axId val="33659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da-DK"/>
          </a:p>
        </c:txPr>
        <c:crossAx val="336594024"/>
        <c:crosses val="autoZero"/>
        <c:auto val="1"/>
        <c:lblAlgn val="ctr"/>
        <c:lblOffset val="100"/>
        <c:noMultiLvlLbl val="0"/>
      </c:catAx>
      <c:valAx>
        <c:axId val="336594024"/>
        <c:scaling>
          <c:orientation val="minMax"/>
        </c:scaling>
        <c:delete val="1"/>
        <c:axPos val="l"/>
        <c:numFmt formatCode="General" sourceLinked="1"/>
        <c:majorTickMark val="none"/>
        <c:minorTickMark val="none"/>
        <c:tickLblPos val="nextTo"/>
        <c:crossAx val="33659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77819022441E-2"/>
          <c:y val="0.18300913909307043"/>
          <c:w val="0.93888888888888888"/>
          <c:h val="0.71818642461358995"/>
        </c:manualLayout>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'Ark1'!$C$22:$F$22</c:f>
              <c:strCache>
                <c:ptCount val="4"/>
                <c:pt idx="0">
                  <c:v>Poor</c:v>
                </c:pt>
                <c:pt idx="1">
                  <c:v>Borderline</c:v>
                </c:pt>
                <c:pt idx="2">
                  <c:v>Good</c:v>
                </c:pt>
                <c:pt idx="3">
                  <c:v>Optimal</c:v>
                </c:pt>
              </c:strCache>
            </c:strRef>
          </c:cat>
          <c:val>
            <c:numRef>
              <c:f>'Ark1'!$C$23:$F$23</c:f>
              <c:numCache>
                <c:formatCode>General</c:formatCode>
                <c:ptCount val="4"/>
                <c:pt idx="1">
                  <c:v>3</c:v>
                </c:pt>
                <c:pt idx="2">
                  <c:v>7</c:v>
                </c:pt>
                <c:pt idx="3">
                  <c:v>6</c:v>
                </c:pt>
              </c:numCache>
            </c:numRef>
          </c:val>
          <c:extLst>
            <c:ext xmlns:c16="http://schemas.microsoft.com/office/drawing/2014/chart" uri="{C3380CC4-5D6E-409C-BE32-E72D297353CC}">
              <c16:uniqueId val="{00000000-6A6B-420E-9C19-173770C98C0A}"/>
            </c:ext>
          </c:extLst>
        </c:ser>
        <c:ser>
          <c:idx val="1"/>
          <c:order val="1"/>
          <c:spPr>
            <a:solidFill>
              <a:srgbClr val="DD869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'Ark1'!$C$22:$F$22</c:f>
              <c:strCache>
                <c:ptCount val="4"/>
                <c:pt idx="0">
                  <c:v>Poor</c:v>
                </c:pt>
                <c:pt idx="1">
                  <c:v>Borderline</c:v>
                </c:pt>
                <c:pt idx="2">
                  <c:v>Good</c:v>
                </c:pt>
                <c:pt idx="3">
                  <c:v>Optimal</c:v>
                </c:pt>
              </c:strCache>
            </c:strRef>
          </c:cat>
          <c:val>
            <c:numRef>
              <c:f>'Ark1'!$C$24:$F$24</c:f>
              <c:numCache>
                <c:formatCode>General</c:formatCode>
                <c:ptCount val="4"/>
                <c:pt idx="1">
                  <c:v>2</c:v>
                </c:pt>
                <c:pt idx="2">
                  <c:v>7</c:v>
                </c:pt>
                <c:pt idx="3">
                  <c:v>7</c:v>
                </c:pt>
              </c:numCache>
            </c:numRef>
          </c:val>
          <c:extLst>
            <c:ext xmlns:c16="http://schemas.microsoft.com/office/drawing/2014/chart" uri="{C3380CC4-5D6E-409C-BE32-E72D297353CC}">
              <c16:uniqueId val="{00000001-6A6B-420E-9C19-173770C98C0A}"/>
            </c:ext>
          </c:extLst>
        </c:ser>
        <c:dLbls>
          <c:dLblPos val="outEnd"/>
          <c:showLegendKey val="0"/>
          <c:showVal val="1"/>
          <c:showCatName val="0"/>
          <c:showSerName val="0"/>
          <c:showPercent val="0"/>
          <c:showBubbleSize val="0"/>
        </c:dLbls>
        <c:gapWidth val="444"/>
        <c:overlap val="-90"/>
        <c:axId val="336582656"/>
        <c:axId val="336583440"/>
      </c:barChart>
      <c:catAx>
        <c:axId val="336582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da-DK"/>
          </a:p>
        </c:txPr>
        <c:crossAx val="336583440"/>
        <c:crosses val="autoZero"/>
        <c:auto val="1"/>
        <c:lblAlgn val="ctr"/>
        <c:lblOffset val="100"/>
        <c:noMultiLvlLbl val="0"/>
      </c:catAx>
      <c:valAx>
        <c:axId val="336583440"/>
        <c:scaling>
          <c:orientation val="minMax"/>
        </c:scaling>
        <c:delete val="1"/>
        <c:axPos val="l"/>
        <c:numFmt formatCode="General" sourceLinked="1"/>
        <c:majorTickMark val="none"/>
        <c:minorTickMark val="none"/>
        <c:tickLblPos val="nextTo"/>
        <c:crossAx val="336582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0.20208</cdr:x>
      <cdr:y>0.08397</cdr:y>
    </cdr:from>
    <cdr:to>
      <cdr:x>0.83125</cdr:x>
      <cdr:y>0.16336</cdr:y>
    </cdr:to>
    <cdr:sp macro="" textlink="">
      <cdr:nvSpPr>
        <cdr:cNvPr id="2" name="Tekstfelt 1"/>
        <cdr:cNvSpPr txBox="1"/>
      </cdr:nvSpPr>
      <cdr:spPr>
        <a:xfrm xmlns:a="http://schemas.openxmlformats.org/drawingml/2006/main">
          <a:off x="923925" y="261938"/>
          <a:ext cx="2876550" cy="24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sz="1100" dirty="0"/>
            <a:t>               MAGNUS</a:t>
          </a:r>
          <a:r>
            <a:rPr lang="da-DK" sz="1100" baseline="0" dirty="0"/>
            <a:t> ON                                     </a:t>
          </a:r>
          <a:r>
            <a:rPr lang="da-DK" sz="1100" baseline="0" dirty="0" err="1"/>
            <a:t>Pathos</a:t>
          </a:r>
          <a:r>
            <a:rPr lang="da-DK" sz="1100" baseline="0" dirty="0"/>
            <a:t> Delta ON                                VIP 6 AL ON</a:t>
          </a:r>
          <a:endParaRPr lang="da-DK" sz="1100" dirty="0"/>
        </a:p>
      </cdr:txBody>
    </cdr:sp>
  </cdr:relSizeAnchor>
  <cdr:relSizeAnchor xmlns:cdr="http://schemas.openxmlformats.org/drawingml/2006/chartDrawing">
    <cdr:from>
      <cdr:x>0.29119</cdr:x>
      <cdr:y>0.17051</cdr:y>
    </cdr:from>
    <cdr:to>
      <cdr:x>0.31828</cdr:x>
      <cdr:y>0.2102</cdr:y>
    </cdr:to>
    <cdr:sp macro="" textlink="">
      <cdr:nvSpPr>
        <cdr:cNvPr id="3" name="Rektangel 2"/>
        <cdr:cNvSpPr/>
      </cdr:nvSpPr>
      <cdr:spPr>
        <a:xfrm xmlns:a="http://schemas.openxmlformats.org/drawingml/2006/main">
          <a:off x="1285476" y="428009"/>
          <a:ext cx="119590" cy="99628"/>
        </a:xfrm>
        <a:prstGeom xmlns:a="http://schemas.openxmlformats.org/drawingml/2006/main" prst="rect">
          <a:avLst/>
        </a:prstGeom>
        <a:solidFill xmlns:a="http://schemas.openxmlformats.org/drawingml/2006/main">
          <a:srgbClr val="DD8694"/>
        </a:solidFill>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a-DK"/>
        </a:p>
      </cdr:txBody>
    </cdr:sp>
  </cdr:relSizeAnchor>
  <cdr:relSizeAnchor xmlns:cdr="http://schemas.openxmlformats.org/drawingml/2006/chartDrawing">
    <cdr:from>
      <cdr:x>0.52124</cdr:x>
      <cdr:y>0.17562</cdr:y>
    </cdr:from>
    <cdr:to>
      <cdr:x>0.54832</cdr:x>
      <cdr:y>0.21531</cdr:y>
    </cdr:to>
    <cdr:sp macro="" textlink="">
      <cdr:nvSpPr>
        <cdr:cNvPr id="4" name="Rektangel 3"/>
        <cdr:cNvSpPr/>
      </cdr:nvSpPr>
      <cdr:spPr>
        <a:xfrm xmlns:a="http://schemas.openxmlformats.org/drawingml/2006/main">
          <a:off x="2301026" y="440825"/>
          <a:ext cx="119546" cy="99628"/>
        </a:xfrm>
        <a:prstGeom xmlns:a="http://schemas.openxmlformats.org/drawingml/2006/main" prst="rect">
          <a:avLst/>
        </a:prstGeom>
        <a:solidFill xmlns:a="http://schemas.openxmlformats.org/drawingml/2006/main">
          <a:srgbClr val="0070C0"/>
        </a:solidFill>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a-DK"/>
        </a:p>
      </cdr:txBody>
    </cdr:sp>
  </cdr:relSizeAnchor>
  <cdr:relSizeAnchor xmlns:cdr="http://schemas.openxmlformats.org/drawingml/2006/chartDrawing">
    <cdr:from>
      <cdr:x>0.7047</cdr:x>
      <cdr:y>0.17562</cdr:y>
    </cdr:from>
    <cdr:to>
      <cdr:x>0.73178</cdr:x>
      <cdr:y>0.21531</cdr:y>
    </cdr:to>
    <cdr:sp macro="" textlink="">
      <cdr:nvSpPr>
        <cdr:cNvPr id="5" name="Rektangel 4"/>
        <cdr:cNvSpPr/>
      </cdr:nvSpPr>
      <cdr:spPr>
        <a:xfrm xmlns:a="http://schemas.openxmlformats.org/drawingml/2006/main">
          <a:off x="3110931" y="440825"/>
          <a:ext cx="119545" cy="99628"/>
        </a:xfrm>
        <a:prstGeom xmlns:a="http://schemas.openxmlformats.org/drawingml/2006/main" prst="rect">
          <a:avLst/>
        </a:prstGeom>
        <a:solidFill xmlns:a="http://schemas.openxmlformats.org/drawingml/2006/main">
          <a:srgbClr val="7030A0"/>
        </a:solidFill>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a-DK"/>
        </a:p>
      </cdr:txBody>
    </cdr:sp>
  </cdr:relSizeAnchor>
</c:userShapes>
</file>

<file path=ppt/drawings/drawing2.xml><?xml version="1.0" encoding="utf-8"?>
<c:userShapes xmlns:c="http://schemas.openxmlformats.org/drawingml/2006/chart">
  <cdr:relSizeAnchor xmlns:cdr="http://schemas.openxmlformats.org/drawingml/2006/chartDrawing">
    <cdr:from>
      <cdr:x>0.26615</cdr:x>
      <cdr:y>0.10045</cdr:y>
    </cdr:from>
    <cdr:to>
      <cdr:x>0.7224</cdr:x>
      <cdr:y>0.18379</cdr:y>
    </cdr:to>
    <cdr:sp macro="" textlink="">
      <cdr:nvSpPr>
        <cdr:cNvPr id="2" name="Tekstfelt 1"/>
        <cdr:cNvSpPr txBox="1"/>
      </cdr:nvSpPr>
      <cdr:spPr>
        <a:xfrm xmlns:a="http://schemas.openxmlformats.org/drawingml/2006/main">
          <a:off x="2835908" y="484612"/>
          <a:ext cx="4861481" cy="4020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sz="1100" dirty="0"/>
            <a:t>               12h fiksering                                                24h+ fiksering</a:t>
          </a:r>
        </a:p>
      </cdr:txBody>
    </cdr:sp>
  </cdr:relSizeAnchor>
  <cdr:relSizeAnchor xmlns:cdr="http://schemas.openxmlformats.org/drawingml/2006/chartDrawing">
    <cdr:from>
      <cdr:x>0.34688</cdr:x>
      <cdr:y>0.19966</cdr:y>
    </cdr:from>
    <cdr:to>
      <cdr:x>0.37396</cdr:x>
      <cdr:y>0.2448</cdr:y>
    </cdr:to>
    <cdr:sp macro="" textlink="">
      <cdr:nvSpPr>
        <cdr:cNvPr id="3" name="Rektangel 2"/>
        <cdr:cNvSpPr/>
      </cdr:nvSpPr>
      <cdr:spPr>
        <a:xfrm xmlns:a="http://schemas.openxmlformats.org/drawingml/2006/main">
          <a:off x="1514789" y="457685"/>
          <a:ext cx="118255" cy="103477"/>
        </a:xfrm>
        <a:prstGeom xmlns:a="http://schemas.openxmlformats.org/drawingml/2006/main" prst="rect">
          <a:avLst/>
        </a:prstGeom>
        <a:solidFill xmlns:a="http://schemas.openxmlformats.org/drawingml/2006/main">
          <a:srgbClr val="7030A0"/>
        </a:solidFill>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a-DK"/>
        </a:p>
      </cdr:txBody>
    </cdr:sp>
  </cdr:relSizeAnchor>
  <cdr:relSizeAnchor xmlns:cdr="http://schemas.openxmlformats.org/drawingml/2006/chartDrawing">
    <cdr:from>
      <cdr:x>0.60104</cdr:x>
      <cdr:y>0.18328</cdr:y>
    </cdr:from>
    <cdr:to>
      <cdr:x>0.62813</cdr:x>
      <cdr:y>0.22495</cdr:y>
    </cdr:to>
    <cdr:sp macro="" textlink="">
      <cdr:nvSpPr>
        <cdr:cNvPr id="4" name="Rektangel 3"/>
        <cdr:cNvSpPr/>
      </cdr:nvSpPr>
      <cdr:spPr>
        <a:xfrm xmlns:a="http://schemas.openxmlformats.org/drawingml/2006/main">
          <a:off x="2624679" y="420151"/>
          <a:ext cx="118299" cy="95522"/>
        </a:xfrm>
        <a:prstGeom xmlns:a="http://schemas.openxmlformats.org/drawingml/2006/main" prst="rect">
          <a:avLst/>
        </a:prstGeom>
        <a:solidFill xmlns:a="http://schemas.openxmlformats.org/drawingml/2006/main">
          <a:srgbClr val="DD8694"/>
        </a:solidFill>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a-DK"/>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14-09-2022</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418327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371753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52087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foregående forsøg som Mette har beskrevet var mere for med egne øje at skyde sig ind på hvad den mest hensigtsmæssige fikseringstid ville være. </a:t>
            </a:r>
          </a:p>
          <a:p>
            <a:r>
              <a:rPr lang="da-DK" dirty="0"/>
              <a:t>Men i 2020 blev vi ISO akkrediterede og så er der en masse krav eller standarder der skal være opfyldt bl.a. den standard der hedder 5.5.1.3.</a:t>
            </a:r>
          </a:p>
        </p:txBody>
      </p:sp>
      <p:sp>
        <p:nvSpPr>
          <p:cNvPr id="4" name="Pladsholder til slidenummer 3"/>
          <p:cNvSpPr>
            <a:spLocks noGrp="1"/>
          </p:cNvSpPr>
          <p:nvPr>
            <p:ph type="sldNum" sz="quarter" idx="5"/>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196860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resulterede så i at vi skulle igennem en række valideringer af programmer og apparatur. Tidligere blev vores væv delt op i fedtholdigt og ikke fedtholdigt væv for at opnå den bedste præparering. Vi ville dog gerne forsimple vores præparering uden at gå på kompromis med præparering resultatet. Forsøget var opbygget på følgende måde: Der blev kørt 300 Kassetter om dagen på samme maskine i 5 dage fordelt for alle vores vævsgrupper. Der blev lavet en he oversigtsfarvning og nogle IHC farvninger.</a:t>
            </a:r>
          </a:p>
        </p:txBody>
      </p:sp>
      <p:sp>
        <p:nvSpPr>
          <p:cNvPr id="4" name="Pladsholder til slidenummer 3"/>
          <p:cNvSpPr>
            <a:spLocks noGrp="1"/>
          </p:cNvSpPr>
          <p:nvPr>
            <p:ph type="sldNum" sz="quarter" idx="5"/>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227400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har vi et resultat eksempel for </a:t>
            </a:r>
            <a:r>
              <a:rPr lang="da-DK" dirty="0" err="1"/>
              <a:t>Colon</a:t>
            </a:r>
            <a:r>
              <a:rPr lang="da-DK" dirty="0"/>
              <a:t>, hvor det her er Standard program på 14,5 time, altså uden mix-reagens og her er det vores 10,5 timer mix program. Der blev af vores læger ikke set nogle forskelle på de to programmer </a:t>
            </a:r>
            <a:r>
              <a:rPr lang="da-DK" dirty="0" err="1"/>
              <a:t>mht</a:t>
            </a:r>
            <a:r>
              <a:rPr lang="da-DK" dirty="0"/>
              <a:t> til morfologien </a:t>
            </a:r>
          </a:p>
        </p:txBody>
      </p:sp>
      <p:sp>
        <p:nvSpPr>
          <p:cNvPr id="4" name="Pladsholder til slidenummer 3"/>
          <p:cNvSpPr>
            <a:spLocks noGrp="1"/>
          </p:cNvSpPr>
          <p:nvPr>
            <p:ph type="sldNum" sz="quarter" idx="5"/>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219597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samme ses her for </a:t>
            </a:r>
            <a:r>
              <a:rPr lang="da-DK" dirty="0" err="1"/>
              <a:t>Mammavæv</a:t>
            </a:r>
            <a:r>
              <a:rPr lang="da-DK" dirty="0"/>
              <a:t>. På vores 14,5 timers standard program. Op mod vores 10,5 timers mix-program </a:t>
            </a:r>
          </a:p>
        </p:txBody>
      </p:sp>
      <p:sp>
        <p:nvSpPr>
          <p:cNvPr id="4" name="Pladsholder til slidenummer 3"/>
          <p:cNvSpPr>
            <a:spLocks noGrp="1"/>
          </p:cNvSpPr>
          <p:nvPr>
            <p:ph type="sldNum" sz="quarter" idx="5"/>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1038458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sås heller ikke nogle nævneværdige forskelle på IHC farvningerne. </a:t>
            </a:r>
          </a:p>
        </p:txBody>
      </p:sp>
      <p:sp>
        <p:nvSpPr>
          <p:cNvPr id="4" name="Pladsholder til slidenummer 3"/>
          <p:cNvSpPr>
            <a:spLocks noGrp="1"/>
          </p:cNvSpPr>
          <p:nvPr>
            <p:ph type="sldNum" sz="quarter" idx="5"/>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358762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 vores mix-program viste sig at være lige så godt til fedtholdigt væv som vores lange fedt program, manglede vi at finde ud hvilket program, der gav den mest optimale præparering af vores </a:t>
            </a:r>
            <a:r>
              <a:rPr lang="da-DK" dirty="0" err="1"/>
              <a:t>mega</a:t>
            </a:r>
            <a:r>
              <a:rPr lang="da-DK" dirty="0"/>
              <a:t>-kassetter.  Derfor lavede vi dette forsøg: hvor vi udtog </a:t>
            </a:r>
            <a:r>
              <a:rPr lang="da-DK" dirty="0" err="1"/>
              <a:t>abd</a:t>
            </a:r>
            <a:r>
              <a:rPr lang="da-DK" dirty="0"/>
              <a:t>-væv og mamma-væv 10 megakassetter på hver af de programmer vi havde til rådighed. </a:t>
            </a:r>
          </a:p>
          <a:p>
            <a:r>
              <a:rPr lang="da-DK" dirty="0"/>
              <a:t>Vurderingen af infiltration af reagenserne blev efterfølgende vurderet af en bioanalytiker ved </a:t>
            </a:r>
            <a:r>
              <a:rPr lang="da-DK" dirty="0" err="1"/>
              <a:t>mikrotomi</a:t>
            </a:r>
            <a:r>
              <a:rPr lang="da-DK" dirty="0"/>
              <a:t>.</a:t>
            </a:r>
          </a:p>
        </p:txBody>
      </p:sp>
      <p:sp>
        <p:nvSpPr>
          <p:cNvPr id="4" name="Pladsholder til slidenummer 3"/>
          <p:cNvSpPr>
            <a:spLocks noGrp="1"/>
          </p:cNvSpPr>
          <p:nvPr>
            <p:ph type="sldNum" sz="quarter" idx="5"/>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7749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var de resultater vi fik: Det program vi normal kørte vores </a:t>
            </a:r>
            <a:r>
              <a:rPr lang="da-DK" dirty="0" err="1"/>
              <a:t>mega</a:t>
            </a:r>
            <a:r>
              <a:rPr lang="da-DK" dirty="0"/>
              <a:t>-kassetter viste sig faktisk ikke at være den mest optimale, men det viste sig derimod at være at være 17 timers program på </a:t>
            </a:r>
            <a:r>
              <a:rPr lang="da-DK" dirty="0" err="1"/>
              <a:t>Pathos</a:t>
            </a:r>
            <a:r>
              <a:rPr lang="da-DK" dirty="0"/>
              <a:t>.  </a:t>
            </a:r>
          </a:p>
        </p:txBody>
      </p:sp>
      <p:sp>
        <p:nvSpPr>
          <p:cNvPr id="4" name="Pladsholder til slidenummer 3"/>
          <p:cNvSpPr>
            <a:spLocks noGrp="1"/>
          </p:cNvSpPr>
          <p:nvPr>
            <p:ph type="sldNum" sz="quarter" idx="5"/>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187353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Udover at validere vores programmer når vi ændre dem fra standarden. Skal vi også validere det nye udstyr som vi får. Vi har fået en ny Magnus fra Milestone. Til valideringen valgte vi at bruge tonsilvæv, både fordi det er noget væv vi nemt kan få fat i, og fordi det er det væv, der har vist sig at være mest kritisk, når det kommer til IHC farvninger. Vi lavede dette set-up:</a:t>
            </a:r>
          </a:p>
        </p:txBody>
      </p:sp>
      <p:sp>
        <p:nvSpPr>
          <p:cNvPr id="4" name="Pladsholder til slidenummer 3"/>
          <p:cNvSpPr>
            <a:spLocks noGrp="1"/>
          </p:cNvSpPr>
          <p:nvPr>
            <p:ph type="sldNum" sz="quarter" idx="5"/>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192327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2635015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her er bare lige nogle resultat </a:t>
            </a:r>
            <a:r>
              <a:rPr lang="da-DK" dirty="0" err="1"/>
              <a:t>eksembler</a:t>
            </a:r>
            <a:r>
              <a:rPr lang="da-DK" dirty="0"/>
              <a:t>. Morfologien var der som sådan ikke nogle forskelle. I den IHC farvning fik vi nogle få hvor resultatet blev vurderet til </a:t>
            </a:r>
            <a:r>
              <a:rPr lang="da-DK" dirty="0" err="1"/>
              <a:t>Poor</a:t>
            </a:r>
            <a:r>
              <a:rPr lang="da-DK" dirty="0"/>
              <a:t> eller Borderline. Der er dog andre ting der kan ligge til grund for dette bl.a. snittykkelse.</a:t>
            </a:r>
          </a:p>
        </p:txBody>
      </p:sp>
      <p:sp>
        <p:nvSpPr>
          <p:cNvPr id="4" name="Pladsholder til slidenummer 3"/>
          <p:cNvSpPr>
            <a:spLocks noGrp="1"/>
          </p:cNvSpPr>
          <p:nvPr>
            <p:ph type="sldNum" sz="quarter" idx="5"/>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1605683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Derfor ligger Magnus meget sammenlignelig med både </a:t>
            </a:r>
            <a:r>
              <a:rPr lang="da-DK" dirty="0" err="1"/>
              <a:t>Pathos</a:t>
            </a:r>
            <a:r>
              <a:rPr lang="da-DK" dirty="0"/>
              <a:t> Delta og VIP 6 og blev vurderet til at kunne indgå i vores produktion.</a:t>
            </a:r>
          </a:p>
        </p:txBody>
      </p:sp>
      <p:sp>
        <p:nvSpPr>
          <p:cNvPr id="4" name="Pladsholder til slidenummer 3"/>
          <p:cNvSpPr>
            <a:spLocks noGrp="1"/>
          </p:cNvSpPr>
          <p:nvPr>
            <p:ph type="sldNum" sz="quarter" idx="5"/>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4176425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Samtidig med valideringen af Magnus tjekkede vi også om fikseringstiden holdt. Det gjorde vi med dette set-up:</a:t>
            </a:r>
          </a:p>
        </p:txBody>
      </p:sp>
      <p:sp>
        <p:nvSpPr>
          <p:cNvPr id="4" name="Pladsholder til slidenummer 3"/>
          <p:cNvSpPr>
            <a:spLocks noGrp="1"/>
          </p:cNvSpPr>
          <p:nvPr>
            <p:ph type="sldNum" sz="quarter" idx="5"/>
          </p:nvPr>
        </p:nvSpPr>
        <p:spPr/>
        <p:txBody>
          <a:bodyPr/>
          <a:lstStyle/>
          <a:p>
            <a:fld id="{49436F85-577F-4A92-A47F-D540A2BCC821}" type="slidenum">
              <a:rPr lang="da-DK" smtClean="0"/>
              <a:t>22</a:t>
            </a:fld>
            <a:endParaRPr lang="da-DK" dirty="0"/>
          </a:p>
        </p:txBody>
      </p:sp>
    </p:spTree>
    <p:extLst>
      <p:ext uri="{BB962C8B-B14F-4D97-AF65-F5344CB8AC3E}">
        <p14:creationId xmlns:p14="http://schemas.microsoft.com/office/powerpoint/2010/main" val="182443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sås umiddelbart igen morfologiske forskelle</a:t>
            </a:r>
          </a:p>
        </p:txBody>
      </p:sp>
      <p:sp>
        <p:nvSpPr>
          <p:cNvPr id="4" name="Pladsholder til slidenummer 3"/>
          <p:cNvSpPr>
            <a:spLocks noGrp="1"/>
          </p:cNvSpPr>
          <p:nvPr>
            <p:ph type="sldNum" sz="quarter" idx="5"/>
          </p:nvPr>
        </p:nvSpPr>
        <p:spPr/>
        <p:txBody>
          <a:bodyPr/>
          <a:lstStyle/>
          <a:p>
            <a:fld id="{49436F85-577F-4A92-A47F-D540A2BCC821}" type="slidenum">
              <a:rPr lang="da-DK" smtClean="0"/>
              <a:t>23</a:t>
            </a:fld>
            <a:endParaRPr lang="da-DK" dirty="0"/>
          </a:p>
        </p:txBody>
      </p:sp>
    </p:spTree>
    <p:extLst>
      <p:ext uri="{BB962C8B-B14F-4D97-AF65-F5344CB8AC3E}">
        <p14:creationId xmlns:p14="http://schemas.microsoft.com/office/powerpoint/2010/main" val="87626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hvad angik IHC farvningerne var de meget sammenlignelige </a:t>
            </a:r>
          </a:p>
        </p:txBody>
      </p:sp>
      <p:sp>
        <p:nvSpPr>
          <p:cNvPr id="4" name="Pladsholder til slidenummer 3"/>
          <p:cNvSpPr>
            <a:spLocks noGrp="1"/>
          </p:cNvSpPr>
          <p:nvPr>
            <p:ph type="sldNum" sz="quarter" idx="5"/>
          </p:nvPr>
        </p:nvSpPr>
        <p:spPr/>
        <p:txBody>
          <a:bodyPr/>
          <a:lstStyle/>
          <a:p>
            <a:fld id="{49436F85-577F-4A92-A47F-D540A2BCC821}" type="slidenum">
              <a:rPr lang="da-DK" smtClean="0"/>
              <a:t>24</a:t>
            </a:fld>
            <a:endParaRPr lang="da-DK" dirty="0"/>
          </a:p>
        </p:txBody>
      </p:sp>
    </p:spTree>
    <p:extLst>
      <p:ext uri="{BB962C8B-B14F-4D97-AF65-F5344CB8AC3E}">
        <p14:creationId xmlns:p14="http://schemas.microsoft.com/office/powerpoint/2010/main" val="1391240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vi har været igennem alle disse valideringer skal vi så også udføre verifikation. Det sker efter hver serviceeftersyn om det er årligt eftersyn eller det er pga. en fejlkørsel er ligegyldigt. </a:t>
            </a:r>
          </a:p>
        </p:txBody>
      </p:sp>
      <p:sp>
        <p:nvSpPr>
          <p:cNvPr id="4" name="Pladsholder til slidenummer 3"/>
          <p:cNvSpPr>
            <a:spLocks noGrp="1"/>
          </p:cNvSpPr>
          <p:nvPr>
            <p:ph type="sldNum" sz="quarter" idx="5"/>
          </p:nvPr>
        </p:nvSpPr>
        <p:spPr/>
        <p:txBody>
          <a:bodyPr/>
          <a:lstStyle/>
          <a:p>
            <a:fld id="{49436F85-577F-4A92-A47F-D540A2BCC821}" type="slidenum">
              <a:rPr lang="da-DK" smtClean="0"/>
              <a:t>25</a:t>
            </a:fld>
            <a:endParaRPr lang="da-DK" dirty="0"/>
          </a:p>
        </p:txBody>
      </p:sp>
    </p:spTree>
    <p:extLst>
      <p:ext uri="{BB962C8B-B14F-4D97-AF65-F5344CB8AC3E}">
        <p14:creationId xmlns:p14="http://schemas.microsoft.com/office/powerpoint/2010/main" val="3224108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kan det jo godt </a:t>
            </a:r>
            <a:r>
              <a:rPr lang="da-DK"/>
              <a:t>kommet til </a:t>
            </a:r>
            <a:r>
              <a:rPr lang="da-DK" dirty="0"/>
              <a:t>at lyde som om vi gør at dette arbejde fordi vi skal fordi vi er iso-akkrediterede. Men vi gør det jo for at opnå den bedste og mest ensartede præparering som i sidste ende kommer vores patienter til gode.</a:t>
            </a:r>
          </a:p>
        </p:txBody>
      </p:sp>
      <p:sp>
        <p:nvSpPr>
          <p:cNvPr id="4" name="Pladsholder til slidenummer 3"/>
          <p:cNvSpPr>
            <a:spLocks noGrp="1"/>
          </p:cNvSpPr>
          <p:nvPr>
            <p:ph type="sldNum" sz="quarter" idx="5"/>
          </p:nvPr>
        </p:nvSpPr>
        <p:spPr/>
        <p:txBody>
          <a:bodyPr/>
          <a:lstStyle/>
          <a:p>
            <a:fld id="{49436F85-577F-4A92-A47F-D540A2BCC821}" type="slidenum">
              <a:rPr lang="da-DK" smtClean="0"/>
              <a:t>26</a:t>
            </a:fld>
            <a:endParaRPr lang="da-DK" dirty="0"/>
          </a:p>
        </p:txBody>
      </p:sp>
    </p:spTree>
    <p:extLst>
      <p:ext uri="{BB962C8B-B14F-4D97-AF65-F5344CB8AC3E}">
        <p14:creationId xmlns:p14="http://schemas.microsoft.com/office/powerpoint/2010/main" val="971202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27</a:t>
            </a:fld>
            <a:endParaRPr lang="da-DK" dirty="0"/>
          </a:p>
        </p:txBody>
      </p:sp>
    </p:spTree>
    <p:extLst>
      <p:ext uri="{BB962C8B-B14F-4D97-AF65-F5344CB8AC3E}">
        <p14:creationId xmlns:p14="http://schemas.microsoft.com/office/powerpoint/2010/main" val="900910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28</a:t>
            </a:fld>
            <a:endParaRPr lang="da-DK" dirty="0"/>
          </a:p>
        </p:txBody>
      </p:sp>
    </p:spTree>
    <p:extLst>
      <p:ext uri="{BB962C8B-B14F-4D97-AF65-F5344CB8AC3E}">
        <p14:creationId xmlns:p14="http://schemas.microsoft.com/office/powerpoint/2010/main" val="2347331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29</a:t>
            </a:fld>
            <a:endParaRPr lang="da-DK" dirty="0"/>
          </a:p>
        </p:txBody>
      </p:sp>
    </p:spTree>
    <p:extLst>
      <p:ext uri="{BB962C8B-B14F-4D97-AF65-F5344CB8AC3E}">
        <p14:creationId xmlns:p14="http://schemas.microsoft.com/office/powerpoint/2010/main" val="340310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3045561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30</a:t>
            </a:fld>
            <a:endParaRPr lang="da-DK" dirty="0"/>
          </a:p>
        </p:txBody>
      </p:sp>
    </p:spTree>
    <p:extLst>
      <p:ext uri="{BB962C8B-B14F-4D97-AF65-F5344CB8AC3E}">
        <p14:creationId xmlns:p14="http://schemas.microsoft.com/office/powerpoint/2010/main" val="66921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31</a:t>
            </a:fld>
            <a:endParaRPr lang="da-DK" dirty="0"/>
          </a:p>
        </p:txBody>
      </p:sp>
    </p:spTree>
    <p:extLst>
      <p:ext uri="{BB962C8B-B14F-4D97-AF65-F5344CB8AC3E}">
        <p14:creationId xmlns:p14="http://schemas.microsoft.com/office/powerpoint/2010/main" val="1797044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32</a:t>
            </a:fld>
            <a:endParaRPr lang="da-DK" dirty="0"/>
          </a:p>
        </p:txBody>
      </p:sp>
    </p:spTree>
    <p:extLst>
      <p:ext uri="{BB962C8B-B14F-4D97-AF65-F5344CB8AC3E}">
        <p14:creationId xmlns:p14="http://schemas.microsoft.com/office/powerpoint/2010/main" val="1820537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33</a:t>
            </a:fld>
            <a:endParaRPr lang="da-DK" dirty="0"/>
          </a:p>
        </p:txBody>
      </p:sp>
    </p:spTree>
    <p:extLst>
      <p:ext uri="{BB962C8B-B14F-4D97-AF65-F5344CB8AC3E}">
        <p14:creationId xmlns:p14="http://schemas.microsoft.com/office/powerpoint/2010/main" val="1645623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34</a:t>
            </a:fld>
            <a:endParaRPr lang="da-DK" dirty="0"/>
          </a:p>
        </p:txBody>
      </p:sp>
    </p:spTree>
    <p:extLst>
      <p:ext uri="{BB962C8B-B14F-4D97-AF65-F5344CB8AC3E}">
        <p14:creationId xmlns:p14="http://schemas.microsoft.com/office/powerpoint/2010/main" val="3023104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35</a:t>
            </a:fld>
            <a:endParaRPr lang="da-DK" dirty="0"/>
          </a:p>
        </p:txBody>
      </p:sp>
    </p:spTree>
    <p:extLst>
      <p:ext uri="{BB962C8B-B14F-4D97-AF65-F5344CB8AC3E}">
        <p14:creationId xmlns:p14="http://schemas.microsoft.com/office/powerpoint/2010/main" val="2237990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36</a:t>
            </a:fld>
            <a:endParaRPr lang="da-DK" dirty="0"/>
          </a:p>
        </p:txBody>
      </p:sp>
    </p:spTree>
    <p:extLst>
      <p:ext uri="{BB962C8B-B14F-4D97-AF65-F5344CB8AC3E}">
        <p14:creationId xmlns:p14="http://schemas.microsoft.com/office/powerpoint/2010/main" val="1295552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37</a:t>
            </a:fld>
            <a:endParaRPr lang="da-DK" dirty="0"/>
          </a:p>
        </p:txBody>
      </p:sp>
    </p:spTree>
    <p:extLst>
      <p:ext uri="{BB962C8B-B14F-4D97-AF65-F5344CB8AC3E}">
        <p14:creationId xmlns:p14="http://schemas.microsoft.com/office/powerpoint/2010/main" val="828207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38</a:t>
            </a:fld>
            <a:endParaRPr lang="da-DK" dirty="0"/>
          </a:p>
        </p:txBody>
      </p:sp>
    </p:spTree>
    <p:extLst>
      <p:ext uri="{BB962C8B-B14F-4D97-AF65-F5344CB8AC3E}">
        <p14:creationId xmlns:p14="http://schemas.microsoft.com/office/powerpoint/2010/main" val="2154222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39</a:t>
            </a:fld>
            <a:endParaRPr lang="da-DK" dirty="0"/>
          </a:p>
        </p:txBody>
      </p:sp>
    </p:spTree>
    <p:extLst>
      <p:ext uri="{BB962C8B-B14F-4D97-AF65-F5344CB8AC3E}">
        <p14:creationId xmlns:p14="http://schemas.microsoft.com/office/powerpoint/2010/main" val="129173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356650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40696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70363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64207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405865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1038690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titeltypografien i masteren</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14-09-2022</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titeltypografien i masteren</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14-09-2022</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titeltypografien i masteren</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titeltypografien i masteren</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titeltypografien i masteren</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14-09-2022</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rgbClr val="FFFFFF"/>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14-09-2022</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14-09-2022</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a:t>Klik for at redigere titeltypografien i masteren</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titeltypografien i masteren</a:t>
            </a:r>
            <a:endParaRPr lang="da-DK" dirty="0"/>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14-09-2022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titeltypografien i masteren</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14-09-2022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a:t>Klik for at redigere titeltypografien i masteren</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titeltypografien i masteren</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titeltypografien i masteren</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14-09-2022</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titeltypografien i masteren</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14-09-2022</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14-09-2022</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 id="2147483655" r:id="rId16"/>
    <p:sldLayoutId id="2147483654" r:id="rId17"/>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hemeOverride" Target="../theme/themeOverride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hemeOverride" Target="../theme/themeOverride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hemeOverride" Target="../theme/themeOverride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hemeOverride" Target="../theme/themeOverride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4" name="SecondaryColor"/>
          <p:cNvSpPr/>
          <p:nvPr/>
        </p:nvSpPr>
        <p:spPr>
          <a:xfrm>
            <a:off x="-2" y="543672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pic>
        <p:nvPicPr>
          <p:cNvPr id="5" name="Femte element"/>
          <p:cNvPicPr>
            <a:picLocks noChangeAspect="1"/>
          </p:cNvPicPr>
          <p:nvPr/>
        </p:nvPicPr>
        <p:blipFill rotWithShape="1">
          <a:blip r:embed="rId4"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6" name="Institutlinje"/>
          <p:cNvSpPr/>
          <p:nvPr/>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n) 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9" name="LogoPPT_bmk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2" name="Titel 1"/>
          <p:cNvSpPr>
            <a:spLocks noGrp="1"/>
          </p:cNvSpPr>
          <p:nvPr>
            <p:ph type="ctrTitle"/>
          </p:nvPr>
        </p:nvSpPr>
        <p:spPr>
          <a:xfrm>
            <a:off x="197004" y="5318295"/>
            <a:ext cx="11530398" cy="1040631"/>
          </a:xfrm>
        </p:spPr>
        <p:txBody>
          <a:bodyPr/>
          <a:lstStyle/>
          <a:p>
            <a:br>
              <a:rPr lang="da-DK" sz="1400" dirty="0"/>
            </a:br>
            <a:r>
              <a:rPr lang="da-DK" sz="1800" dirty="0"/>
              <a:t>Vævspræparering i praksis Patologiafdelingen Aalborg UH</a:t>
            </a:r>
            <a:br>
              <a:rPr lang="da-DK" sz="1800" dirty="0"/>
            </a:br>
            <a:br>
              <a:rPr lang="da-DK" sz="1800" dirty="0"/>
            </a:br>
            <a:r>
              <a:rPr lang="da-DK" sz="1400" dirty="0" err="1"/>
              <a:t>Bioanalytiker</a:t>
            </a:r>
            <a:r>
              <a:rPr lang="da-DK" sz="1400" dirty="0"/>
              <a:t> Kathrine Stræde Christiansen</a:t>
            </a:r>
            <a:br>
              <a:rPr lang="da-DK" sz="1400" dirty="0"/>
            </a:br>
            <a:r>
              <a:rPr lang="da-DK" sz="1400" dirty="0"/>
              <a:t>Afsnitsledende </a:t>
            </a:r>
            <a:r>
              <a:rPr lang="da-DK" sz="1400" dirty="0" err="1"/>
              <a:t>bioanalytiker</a:t>
            </a:r>
            <a:r>
              <a:rPr lang="da-DK" sz="1400" dirty="0"/>
              <a:t> Mette Bøgh Ringgaard</a:t>
            </a:r>
          </a:p>
        </p:txBody>
      </p:sp>
    </p:spTree>
    <p:extLst>
      <p:ext uri="{BB962C8B-B14F-4D97-AF65-F5344CB8AC3E}">
        <p14:creationId xmlns:p14="http://schemas.microsoft.com/office/powerpoint/2010/main" val="7458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B1F10-B4BF-4A45-86B9-7A9714ECAB95}"/>
              </a:ext>
            </a:extLst>
          </p:cNvPr>
          <p:cNvSpPr>
            <a:spLocks noGrp="1"/>
          </p:cNvSpPr>
          <p:nvPr>
            <p:ph type="title"/>
          </p:nvPr>
        </p:nvSpPr>
        <p:spPr>
          <a:xfrm>
            <a:off x="760939" y="356552"/>
            <a:ext cx="10656887" cy="683683"/>
          </a:xfrm>
        </p:spPr>
        <p:txBody>
          <a:bodyPr/>
          <a:lstStyle/>
          <a:p>
            <a:r>
              <a:rPr lang="da-DK" dirty="0"/>
              <a:t>Fikseringstid og præpareringstid</a:t>
            </a:r>
          </a:p>
        </p:txBody>
      </p:sp>
      <p:pic>
        <p:nvPicPr>
          <p:cNvPr id="4" name="Picture 5">
            <a:extLst>
              <a:ext uri="{FF2B5EF4-FFF2-40B4-BE49-F238E27FC236}">
                <a16:creationId xmlns:a16="http://schemas.microsoft.com/office/drawing/2014/main" id="{3C5AD363-EE31-4C32-AB0A-02C3CE523CA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45231" y="1680245"/>
            <a:ext cx="7719060" cy="48244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a:extLst>
              <a:ext uri="{FF2B5EF4-FFF2-40B4-BE49-F238E27FC236}">
                <a16:creationId xmlns:a16="http://schemas.microsoft.com/office/drawing/2014/main" id="{F5F9E321-6FE6-41A3-BDBA-65DBCEE0E2C1}"/>
              </a:ext>
            </a:extLst>
          </p:cNvPr>
          <p:cNvSpPr txBox="1">
            <a:spLocks noChangeArrowheads="1"/>
          </p:cNvSpPr>
          <p:nvPr/>
        </p:nvSpPr>
        <p:spPr bwMode="auto">
          <a:xfrm>
            <a:off x="2427709" y="3637240"/>
            <a:ext cx="3008357" cy="369332"/>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altLang="da-DK" dirty="0" err="1">
                <a:solidFill>
                  <a:schemeClr val="bg1"/>
                </a:solidFill>
              </a:rPr>
              <a:t>Pathos</a:t>
            </a:r>
            <a:r>
              <a:rPr lang="da-DK" altLang="da-DK" dirty="0">
                <a:solidFill>
                  <a:schemeClr val="bg1"/>
                </a:solidFill>
              </a:rPr>
              <a:t> – 3h NBF, 6h </a:t>
            </a:r>
            <a:r>
              <a:rPr lang="da-DK" altLang="da-DK" dirty="0" err="1">
                <a:solidFill>
                  <a:schemeClr val="bg1"/>
                </a:solidFill>
              </a:rPr>
              <a:t>prog</a:t>
            </a:r>
            <a:r>
              <a:rPr lang="da-DK" altLang="da-DK" dirty="0">
                <a:solidFill>
                  <a:schemeClr val="bg1"/>
                </a:solidFill>
              </a:rPr>
              <a:t>.</a:t>
            </a:r>
          </a:p>
        </p:txBody>
      </p:sp>
      <p:sp>
        <p:nvSpPr>
          <p:cNvPr id="14" name="Text Box 10">
            <a:extLst>
              <a:ext uri="{FF2B5EF4-FFF2-40B4-BE49-F238E27FC236}">
                <a16:creationId xmlns:a16="http://schemas.microsoft.com/office/drawing/2014/main" id="{E6BDA195-9DB6-4B5E-BF0A-F7DF8CE3465D}"/>
              </a:ext>
            </a:extLst>
          </p:cNvPr>
          <p:cNvSpPr txBox="1">
            <a:spLocks noChangeArrowheads="1"/>
          </p:cNvSpPr>
          <p:nvPr/>
        </p:nvSpPr>
        <p:spPr bwMode="auto">
          <a:xfrm>
            <a:off x="6160810" y="3637240"/>
            <a:ext cx="3079785" cy="369332"/>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altLang="da-DK" dirty="0" err="1">
                <a:solidFill>
                  <a:schemeClr val="bg1"/>
                </a:solidFill>
              </a:rPr>
              <a:t>Pathos</a:t>
            </a:r>
            <a:r>
              <a:rPr lang="da-DK" altLang="da-DK" dirty="0">
                <a:solidFill>
                  <a:schemeClr val="bg1"/>
                </a:solidFill>
              </a:rPr>
              <a:t> – 48h NBF, 6h </a:t>
            </a:r>
            <a:r>
              <a:rPr lang="da-DK" altLang="da-DK" dirty="0" err="1">
                <a:solidFill>
                  <a:schemeClr val="bg1"/>
                </a:solidFill>
              </a:rPr>
              <a:t>prog</a:t>
            </a:r>
            <a:r>
              <a:rPr lang="da-DK" altLang="da-DK" dirty="0">
                <a:solidFill>
                  <a:schemeClr val="bg1"/>
                </a:solidFill>
              </a:rPr>
              <a:t>.</a:t>
            </a:r>
          </a:p>
        </p:txBody>
      </p:sp>
      <p:sp>
        <p:nvSpPr>
          <p:cNvPr id="15" name="Text Box 11">
            <a:extLst>
              <a:ext uri="{FF2B5EF4-FFF2-40B4-BE49-F238E27FC236}">
                <a16:creationId xmlns:a16="http://schemas.microsoft.com/office/drawing/2014/main" id="{D79B96A9-A8B8-4FB2-BA6A-36DF5317EFE5}"/>
              </a:ext>
            </a:extLst>
          </p:cNvPr>
          <p:cNvSpPr txBox="1">
            <a:spLocks noChangeArrowheads="1"/>
          </p:cNvSpPr>
          <p:nvPr/>
        </p:nvSpPr>
        <p:spPr bwMode="auto">
          <a:xfrm>
            <a:off x="2339422" y="5913948"/>
            <a:ext cx="3008357" cy="369332"/>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altLang="da-DK" dirty="0" err="1">
                <a:solidFill>
                  <a:schemeClr val="bg1"/>
                </a:solidFill>
              </a:rPr>
              <a:t>Pathos</a:t>
            </a:r>
            <a:r>
              <a:rPr lang="da-DK" altLang="da-DK" dirty="0">
                <a:solidFill>
                  <a:schemeClr val="bg1"/>
                </a:solidFill>
              </a:rPr>
              <a:t> – 3h NBF, 2h </a:t>
            </a:r>
            <a:r>
              <a:rPr lang="da-DK" altLang="da-DK" dirty="0" err="1">
                <a:solidFill>
                  <a:schemeClr val="bg1"/>
                </a:solidFill>
              </a:rPr>
              <a:t>prog</a:t>
            </a:r>
            <a:r>
              <a:rPr lang="da-DK" altLang="da-DK" dirty="0">
                <a:solidFill>
                  <a:schemeClr val="bg1"/>
                </a:solidFill>
              </a:rPr>
              <a:t>.</a:t>
            </a:r>
          </a:p>
        </p:txBody>
      </p:sp>
      <p:sp>
        <p:nvSpPr>
          <p:cNvPr id="17" name="Text Box 12">
            <a:extLst>
              <a:ext uri="{FF2B5EF4-FFF2-40B4-BE49-F238E27FC236}">
                <a16:creationId xmlns:a16="http://schemas.microsoft.com/office/drawing/2014/main" id="{EF67E324-DD36-49DD-8421-DCEDA38FAA9F}"/>
              </a:ext>
            </a:extLst>
          </p:cNvPr>
          <p:cNvSpPr txBox="1">
            <a:spLocks noChangeArrowheads="1"/>
          </p:cNvSpPr>
          <p:nvPr/>
        </p:nvSpPr>
        <p:spPr bwMode="auto">
          <a:xfrm>
            <a:off x="6031329" y="5871464"/>
            <a:ext cx="3209266" cy="369332"/>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altLang="da-DK" dirty="0" err="1">
                <a:solidFill>
                  <a:schemeClr val="bg1"/>
                </a:solidFill>
              </a:rPr>
              <a:t>Pathos</a:t>
            </a:r>
            <a:r>
              <a:rPr lang="da-DK" altLang="da-DK" dirty="0">
                <a:solidFill>
                  <a:schemeClr val="bg1"/>
                </a:solidFill>
              </a:rPr>
              <a:t> – 48h NBF, 2h </a:t>
            </a:r>
            <a:r>
              <a:rPr lang="da-DK" altLang="da-DK" dirty="0" err="1">
                <a:solidFill>
                  <a:schemeClr val="bg1"/>
                </a:solidFill>
              </a:rPr>
              <a:t>prog</a:t>
            </a:r>
            <a:r>
              <a:rPr lang="da-DK" altLang="da-DK" dirty="0">
                <a:solidFill>
                  <a:schemeClr val="bg1"/>
                </a:solidFill>
              </a:rPr>
              <a:t>.</a:t>
            </a:r>
          </a:p>
        </p:txBody>
      </p:sp>
    </p:spTree>
    <p:extLst>
      <p:ext uri="{BB962C8B-B14F-4D97-AF65-F5344CB8AC3E}">
        <p14:creationId xmlns:p14="http://schemas.microsoft.com/office/powerpoint/2010/main" val="413632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87679-CCCB-48DE-8C1E-ABF5A5A7E967}"/>
              </a:ext>
            </a:extLst>
          </p:cNvPr>
          <p:cNvSpPr>
            <a:spLocks noGrp="1"/>
          </p:cNvSpPr>
          <p:nvPr>
            <p:ph type="title"/>
          </p:nvPr>
        </p:nvSpPr>
        <p:spPr/>
        <p:txBody>
          <a:bodyPr/>
          <a:lstStyle/>
          <a:p>
            <a:endParaRPr lang="da-DK"/>
          </a:p>
        </p:txBody>
      </p:sp>
      <p:graphicFrame>
        <p:nvGraphicFramePr>
          <p:cNvPr id="4" name="Object 6">
            <a:extLst>
              <a:ext uri="{FF2B5EF4-FFF2-40B4-BE49-F238E27FC236}">
                <a16:creationId xmlns:a16="http://schemas.microsoft.com/office/drawing/2014/main" id="{09432A3E-6E0A-474D-BCC1-7784A7DA26FA}"/>
              </a:ext>
            </a:extLst>
          </p:cNvPr>
          <p:cNvGraphicFramePr>
            <a:graphicFrameLocks noGrp="1" noChangeAspect="1"/>
          </p:cNvGraphicFramePr>
          <p:nvPr>
            <p:ph idx="1"/>
            <p:extLst>
              <p:ext uri="{D42A27DB-BD31-4B8C-83A1-F6EECF244321}">
                <p14:modId xmlns:p14="http://schemas.microsoft.com/office/powerpoint/2010/main" val="3626584155"/>
              </p:ext>
            </p:extLst>
          </p:nvPr>
        </p:nvGraphicFramePr>
        <p:xfrm>
          <a:off x="698500" y="1676400"/>
          <a:ext cx="3824288" cy="4824413"/>
        </p:xfrm>
        <a:graphic>
          <a:graphicData uri="http://schemas.openxmlformats.org/presentationml/2006/ole">
            <mc:AlternateContent xmlns:mc="http://schemas.openxmlformats.org/markup-compatibility/2006">
              <mc:Choice xmlns:v="urn:schemas-microsoft-com:vml" Requires="v">
                <p:oleObj spid="_x0000_s2079" name="Document" r:id="rId4" imgW="6126043" imgH="7729268" progId="Word.Document.8">
                  <p:embed/>
                </p:oleObj>
              </mc:Choice>
              <mc:Fallback>
                <p:oleObj name="Document" r:id="rId4" imgW="6126043" imgH="7729268" progId="Word.Document.8">
                  <p:embed/>
                  <p:pic>
                    <p:nvPicPr>
                      <p:cNvPr id="948230" name="Object 6">
                        <a:extLst>
                          <a:ext uri="{FF2B5EF4-FFF2-40B4-BE49-F238E27FC236}">
                            <a16:creationId xmlns:a16="http://schemas.microsoft.com/office/drawing/2014/main" id="{44BB4C48-565F-457A-952A-6798C81B447D}"/>
                          </a:ext>
                        </a:extLst>
                      </p:cNvPr>
                      <p:cNvPicPr>
                        <a:picLocks noChangeAspect="1" noChangeArrowheads="1"/>
                      </p:cNvPicPr>
                      <p:nvPr/>
                    </p:nvPicPr>
                    <p:blipFill>
                      <a:blip r:embed="rId5"/>
                      <a:srcRect/>
                      <a:stretch>
                        <a:fillRect/>
                      </a:stretch>
                    </p:blipFill>
                    <p:spPr bwMode="auto">
                      <a:xfrm>
                        <a:off x="698500" y="1676400"/>
                        <a:ext cx="3824288" cy="4824413"/>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8">
            <a:extLst>
              <a:ext uri="{FF2B5EF4-FFF2-40B4-BE49-F238E27FC236}">
                <a16:creationId xmlns:a16="http://schemas.microsoft.com/office/drawing/2014/main" id="{85A01FFF-30DC-4C2A-A91B-00082F74CF4A}"/>
              </a:ext>
            </a:extLst>
          </p:cNvPr>
          <p:cNvSpPr txBox="1">
            <a:spLocks noChangeArrowheads="1"/>
          </p:cNvSpPr>
          <p:nvPr/>
        </p:nvSpPr>
        <p:spPr bwMode="auto">
          <a:xfrm>
            <a:off x="4694953" y="1358314"/>
            <a:ext cx="3501092" cy="526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altLang="da-DK" dirty="0"/>
              <a:t>IHC:</a:t>
            </a:r>
          </a:p>
          <a:p>
            <a:pPr>
              <a:spcBef>
                <a:spcPct val="50000"/>
              </a:spcBef>
            </a:pPr>
            <a:endParaRPr lang="da-DK" altLang="da-DK" dirty="0"/>
          </a:p>
          <a:p>
            <a:pPr>
              <a:lnSpc>
                <a:spcPct val="80000"/>
              </a:lnSpc>
              <a:spcBef>
                <a:spcPct val="50000"/>
              </a:spcBef>
            </a:pPr>
            <a:r>
              <a:rPr lang="da-DK" altLang="da-DK" sz="1400" dirty="0"/>
              <a:t>CD4, </a:t>
            </a:r>
            <a:r>
              <a:rPr lang="da-DK" altLang="da-DK" sz="1400" dirty="0" err="1"/>
              <a:t>rmAb</a:t>
            </a:r>
            <a:r>
              <a:rPr lang="da-DK" altLang="da-DK" sz="1400" dirty="0"/>
              <a:t> </a:t>
            </a:r>
            <a:r>
              <a:rPr lang="da-DK" altLang="da-DK" sz="1400" dirty="0" err="1"/>
              <a:t>clone</a:t>
            </a:r>
            <a:r>
              <a:rPr lang="da-DK" altLang="da-DK" sz="1400" dirty="0"/>
              <a:t> SP35</a:t>
            </a:r>
          </a:p>
          <a:p>
            <a:pPr>
              <a:lnSpc>
                <a:spcPct val="80000"/>
              </a:lnSpc>
              <a:spcBef>
                <a:spcPct val="50000"/>
              </a:spcBef>
            </a:pPr>
            <a:r>
              <a:rPr lang="da-DK" altLang="da-DK" sz="1400" dirty="0"/>
              <a:t>CD5, </a:t>
            </a:r>
            <a:r>
              <a:rPr lang="da-DK" altLang="da-DK" sz="1400" dirty="0" err="1"/>
              <a:t>rmAb</a:t>
            </a:r>
            <a:r>
              <a:rPr lang="da-DK" altLang="da-DK" sz="1400" dirty="0"/>
              <a:t> </a:t>
            </a:r>
            <a:r>
              <a:rPr lang="da-DK" altLang="da-DK" sz="1400" dirty="0" err="1"/>
              <a:t>clone</a:t>
            </a:r>
            <a:r>
              <a:rPr lang="da-DK" altLang="da-DK" sz="1400" dirty="0"/>
              <a:t> SP19</a:t>
            </a:r>
          </a:p>
          <a:p>
            <a:pPr>
              <a:lnSpc>
                <a:spcPct val="80000"/>
              </a:lnSpc>
              <a:spcBef>
                <a:spcPct val="50000"/>
              </a:spcBef>
            </a:pPr>
            <a:r>
              <a:rPr lang="da-DK" altLang="da-DK" sz="1400" dirty="0"/>
              <a:t>CD10, </a:t>
            </a:r>
            <a:r>
              <a:rPr lang="da-DK" altLang="da-DK" sz="1400" dirty="0" err="1"/>
              <a:t>mAb</a:t>
            </a:r>
            <a:r>
              <a:rPr lang="da-DK" altLang="da-DK" sz="1400" dirty="0"/>
              <a:t> </a:t>
            </a:r>
            <a:r>
              <a:rPr lang="da-DK" altLang="da-DK" sz="1400" dirty="0" err="1"/>
              <a:t>clone</a:t>
            </a:r>
            <a:r>
              <a:rPr lang="da-DK" altLang="da-DK" sz="1400" dirty="0"/>
              <a:t> 56C6</a:t>
            </a:r>
          </a:p>
          <a:p>
            <a:pPr>
              <a:lnSpc>
                <a:spcPct val="80000"/>
              </a:lnSpc>
              <a:spcBef>
                <a:spcPct val="50000"/>
              </a:spcBef>
            </a:pPr>
            <a:r>
              <a:rPr lang="da-DK" altLang="da-DK" sz="1400" dirty="0"/>
              <a:t>CD79a, </a:t>
            </a:r>
            <a:r>
              <a:rPr lang="da-DK" altLang="da-DK" sz="1400" dirty="0" err="1"/>
              <a:t>rmAb</a:t>
            </a:r>
            <a:r>
              <a:rPr lang="da-DK" altLang="da-DK" sz="1400" dirty="0"/>
              <a:t> </a:t>
            </a:r>
            <a:r>
              <a:rPr lang="da-DK" altLang="da-DK" sz="1400" dirty="0" err="1"/>
              <a:t>clone</a:t>
            </a:r>
            <a:r>
              <a:rPr lang="da-DK" altLang="da-DK" sz="1400" dirty="0"/>
              <a:t> SP18</a:t>
            </a:r>
          </a:p>
          <a:p>
            <a:pPr>
              <a:lnSpc>
                <a:spcPct val="80000"/>
              </a:lnSpc>
              <a:spcBef>
                <a:spcPct val="50000"/>
              </a:spcBef>
            </a:pPr>
            <a:r>
              <a:rPr lang="da-DK" altLang="da-DK" sz="1400" dirty="0"/>
              <a:t>CK19, </a:t>
            </a:r>
            <a:r>
              <a:rPr lang="da-DK" altLang="da-DK" sz="1400" dirty="0" err="1"/>
              <a:t>mAb</a:t>
            </a:r>
            <a:r>
              <a:rPr lang="da-DK" altLang="da-DK" sz="1400" dirty="0"/>
              <a:t> </a:t>
            </a:r>
            <a:r>
              <a:rPr lang="da-DK" altLang="da-DK" sz="1400" dirty="0" err="1"/>
              <a:t>clone</a:t>
            </a:r>
            <a:r>
              <a:rPr lang="da-DK" altLang="da-DK" sz="1400" dirty="0"/>
              <a:t> A53-B/A2.26</a:t>
            </a:r>
          </a:p>
          <a:p>
            <a:pPr>
              <a:lnSpc>
                <a:spcPct val="80000"/>
              </a:lnSpc>
              <a:spcBef>
                <a:spcPct val="50000"/>
              </a:spcBef>
            </a:pPr>
            <a:r>
              <a:rPr lang="da-DK" altLang="da-DK" sz="1400" dirty="0"/>
              <a:t>CK20, </a:t>
            </a:r>
            <a:r>
              <a:rPr lang="da-DK" altLang="da-DK" sz="1400" dirty="0" err="1"/>
              <a:t>mAb</a:t>
            </a:r>
            <a:r>
              <a:rPr lang="da-DK" altLang="da-DK" sz="1400" dirty="0"/>
              <a:t> </a:t>
            </a:r>
            <a:r>
              <a:rPr lang="da-DK" altLang="da-DK" sz="1400" dirty="0" err="1"/>
              <a:t>clone</a:t>
            </a:r>
            <a:r>
              <a:rPr lang="da-DK" altLang="da-DK" sz="1400" dirty="0"/>
              <a:t> Ks20.8</a:t>
            </a:r>
          </a:p>
          <a:p>
            <a:pPr>
              <a:lnSpc>
                <a:spcPct val="80000"/>
              </a:lnSpc>
              <a:spcBef>
                <a:spcPct val="50000"/>
              </a:spcBef>
            </a:pPr>
            <a:r>
              <a:rPr lang="da-DK" altLang="da-DK" sz="1400" dirty="0"/>
              <a:t>MLH1, </a:t>
            </a:r>
            <a:r>
              <a:rPr lang="da-DK" altLang="da-DK" sz="1400" dirty="0" err="1"/>
              <a:t>mAb</a:t>
            </a:r>
            <a:r>
              <a:rPr lang="da-DK" altLang="da-DK" sz="1400" dirty="0"/>
              <a:t> </a:t>
            </a:r>
            <a:r>
              <a:rPr lang="da-DK" altLang="da-DK" sz="1400" dirty="0" err="1"/>
              <a:t>clone</a:t>
            </a:r>
            <a:r>
              <a:rPr lang="da-DK" altLang="da-DK" sz="1400" dirty="0"/>
              <a:t> ES05</a:t>
            </a:r>
          </a:p>
          <a:p>
            <a:pPr>
              <a:lnSpc>
                <a:spcPct val="80000"/>
              </a:lnSpc>
              <a:spcBef>
                <a:spcPct val="50000"/>
              </a:spcBef>
            </a:pPr>
            <a:r>
              <a:rPr lang="da-DK" altLang="da-DK" sz="1400" dirty="0"/>
              <a:t>MSH2, </a:t>
            </a:r>
            <a:r>
              <a:rPr lang="da-DK" altLang="da-DK" sz="1400" dirty="0" err="1"/>
              <a:t>mAb</a:t>
            </a:r>
            <a:r>
              <a:rPr lang="da-DK" altLang="da-DK" sz="1400" dirty="0"/>
              <a:t> </a:t>
            </a:r>
            <a:r>
              <a:rPr lang="da-DK" altLang="da-DK" sz="1400" dirty="0" err="1"/>
              <a:t>clone</a:t>
            </a:r>
            <a:r>
              <a:rPr lang="da-DK" altLang="da-DK" sz="1400" dirty="0"/>
              <a:t> G219-1129</a:t>
            </a:r>
          </a:p>
          <a:p>
            <a:pPr>
              <a:lnSpc>
                <a:spcPct val="80000"/>
              </a:lnSpc>
              <a:spcBef>
                <a:spcPct val="50000"/>
              </a:spcBef>
            </a:pPr>
            <a:r>
              <a:rPr lang="da-DK" altLang="da-DK" sz="1400" dirty="0"/>
              <a:t>MSH6, </a:t>
            </a:r>
            <a:r>
              <a:rPr lang="da-DK" altLang="da-DK" sz="1400" dirty="0" err="1"/>
              <a:t>rmAb</a:t>
            </a:r>
            <a:r>
              <a:rPr lang="da-DK" altLang="da-DK" sz="1400" dirty="0"/>
              <a:t> </a:t>
            </a:r>
            <a:r>
              <a:rPr lang="da-DK" altLang="da-DK" sz="1400" dirty="0" err="1"/>
              <a:t>clone</a:t>
            </a:r>
            <a:r>
              <a:rPr lang="da-DK" altLang="da-DK" sz="1400" dirty="0"/>
              <a:t> EP49</a:t>
            </a:r>
          </a:p>
          <a:p>
            <a:pPr>
              <a:lnSpc>
                <a:spcPct val="80000"/>
              </a:lnSpc>
              <a:spcBef>
                <a:spcPct val="50000"/>
              </a:spcBef>
            </a:pPr>
            <a:r>
              <a:rPr lang="da-DK" altLang="da-DK" sz="1400" dirty="0"/>
              <a:t>OCT2, </a:t>
            </a:r>
            <a:r>
              <a:rPr lang="da-DK" altLang="da-DK" sz="1400" dirty="0" err="1"/>
              <a:t>mAb</a:t>
            </a:r>
            <a:r>
              <a:rPr lang="da-DK" altLang="da-DK" sz="1400" dirty="0"/>
              <a:t> </a:t>
            </a:r>
            <a:r>
              <a:rPr lang="da-DK" altLang="da-DK" sz="1400" dirty="0" err="1"/>
              <a:t>clone</a:t>
            </a:r>
            <a:r>
              <a:rPr lang="da-DK" altLang="da-DK" sz="1400" dirty="0"/>
              <a:t> MRQ-2</a:t>
            </a:r>
          </a:p>
          <a:p>
            <a:pPr>
              <a:lnSpc>
                <a:spcPct val="80000"/>
              </a:lnSpc>
              <a:spcBef>
                <a:spcPct val="50000"/>
              </a:spcBef>
            </a:pPr>
            <a:r>
              <a:rPr lang="da-DK" altLang="da-DK" sz="1400" dirty="0"/>
              <a:t>PAX5, </a:t>
            </a:r>
            <a:r>
              <a:rPr lang="da-DK" altLang="da-DK" sz="1400" dirty="0" err="1"/>
              <a:t>rmAb</a:t>
            </a:r>
            <a:r>
              <a:rPr lang="da-DK" altLang="da-DK" sz="1400" dirty="0"/>
              <a:t> </a:t>
            </a:r>
            <a:r>
              <a:rPr lang="da-DK" altLang="da-DK" sz="1400" dirty="0" err="1"/>
              <a:t>clone</a:t>
            </a:r>
            <a:r>
              <a:rPr lang="da-DK" altLang="da-DK" sz="1400" dirty="0"/>
              <a:t> SP34</a:t>
            </a:r>
          </a:p>
          <a:p>
            <a:pPr>
              <a:lnSpc>
                <a:spcPct val="80000"/>
              </a:lnSpc>
              <a:spcBef>
                <a:spcPct val="50000"/>
              </a:spcBef>
            </a:pPr>
            <a:r>
              <a:rPr lang="da-DK" altLang="da-DK" sz="1400" dirty="0"/>
              <a:t>PAX8, </a:t>
            </a:r>
            <a:r>
              <a:rPr lang="da-DK" altLang="da-DK" sz="1400" dirty="0" err="1"/>
              <a:t>polyconal</a:t>
            </a:r>
            <a:r>
              <a:rPr lang="da-DK" altLang="da-DK" sz="1400" dirty="0"/>
              <a:t> (CM)</a:t>
            </a:r>
          </a:p>
          <a:p>
            <a:pPr>
              <a:lnSpc>
                <a:spcPct val="80000"/>
              </a:lnSpc>
              <a:spcBef>
                <a:spcPct val="50000"/>
              </a:spcBef>
            </a:pPr>
            <a:r>
              <a:rPr lang="da-DK" altLang="da-DK" sz="1400" dirty="0"/>
              <a:t>S100, </a:t>
            </a:r>
            <a:r>
              <a:rPr lang="da-DK" altLang="da-DK" sz="1400" dirty="0" err="1"/>
              <a:t>polyclonal</a:t>
            </a:r>
            <a:r>
              <a:rPr lang="da-DK" altLang="da-DK" sz="1400" dirty="0"/>
              <a:t> (</a:t>
            </a:r>
            <a:r>
              <a:rPr lang="da-DK" altLang="da-DK" sz="1400" dirty="0" err="1"/>
              <a:t>Dako</a:t>
            </a:r>
            <a:r>
              <a:rPr lang="da-DK" altLang="da-DK" sz="1400" dirty="0"/>
              <a:t>)</a:t>
            </a:r>
          </a:p>
          <a:p>
            <a:pPr>
              <a:lnSpc>
                <a:spcPct val="80000"/>
              </a:lnSpc>
              <a:spcBef>
                <a:spcPct val="50000"/>
              </a:spcBef>
            </a:pPr>
            <a:endParaRPr lang="da-DK" altLang="da-DK" sz="1400" dirty="0"/>
          </a:p>
          <a:p>
            <a:pPr>
              <a:lnSpc>
                <a:spcPct val="80000"/>
              </a:lnSpc>
              <a:spcBef>
                <a:spcPct val="50000"/>
              </a:spcBef>
            </a:pPr>
            <a:r>
              <a:rPr lang="da-DK" altLang="da-DK" sz="1400" dirty="0"/>
              <a:t>HIER CC1 48 min 99</a:t>
            </a:r>
            <a:r>
              <a:rPr lang="da-DK" altLang="da-DK" sz="1400" dirty="0">
                <a:cs typeface="Tahoma" panose="020B0604030504040204" pitchFamily="34" charset="0"/>
              </a:rPr>
              <a:t>˚C, 32 min at 36˚C,</a:t>
            </a:r>
          </a:p>
          <a:p>
            <a:pPr>
              <a:lnSpc>
                <a:spcPct val="80000"/>
              </a:lnSpc>
              <a:spcBef>
                <a:spcPct val="50000"/>
              </a:spcBef>
            </a:pPr>
            <a:r>
              <a:rPr lang="da-DK" altLang="da-DK" sz="1400" dirty="0" err="1"/>
              <a:t>OptiView</a:t>
            </a:r>
            <a:r>
              <a:rPr lang="da-DK" altLang="da-DK" sz="1400" dirty="0"/>
              <a:t>-DAB, </a:t>
            </a:r>
            <a:r>
              <a:rPr lang="da-DK" altLang="da-DK" sz="1400" dirty="0" err="1"/>
              <a:t>BenchMark</a:t>
            </a:r>
            <a:r>
              <a:rPr lang="da-DK" altLang="da-DK" sz="1400" dirty="0"/>
              <a:t> </a:t>
            </a:r>
            <a:r>
              <a:rPr lang="da-DK" altLang="da-DK" sz="1400" dirty="0" err="1"/>
              <a:t>Ultra</a:t>
            </a:r>
            <a:r>
              <a:rPr lang="da-DK" altLang="da-DK" sz="1400" dirty="0"/>
              <a:t> </a:t>
            </a:r>
          </a:p>
        </p:txBody>
      </p:sp>
      <p:sp>
        <p:nvSpPr>
          <p:cNvPr id="9" name="Rectangle 4">
            <a:extLst>
              <a:ext uri="{FF2B5EF4-FFF2-40B4-BE49-F238E27FC236}">
                <a16:creationId xmlns:a16="http://schemas.microsoft.com/office/drawing/2014/main" id="{12496A1F-DFCB-4FDD-BC2C-FE4D9EF17E35}"/>
              </a:ext>
            </a:extLst>
          </p:cNvPr>
          <p:cNvSpPr>
            <a:spLocks noChangeArrowheads="1"/>
          </p:cNvSpPr>
          <p:nvPr/>
        </p:nvSpPr>
        <p:spPr bwMode="auto">
          <a:xfrm>
            <a:off x="7935988" y="2212356"/>
            <a:ext cx="3808600" cy="154402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rgbClr val="202124"/>
                </a:solidFill>
                <a:effectLst/>
                <a:latin typeface="inherit"/>
              </a:rPr>
              <a:t>NBF 3 timers fiksering gav et ringere farvningsresultat for CD4, CD5, CD10, MLH1 &amp; S100 med hensyn til følsomhed </a:t>
            </a:r>
            <a:br>
              <a:rPr kumimoji="0" lang="da-DK" altLang="da-DK" sz="800" b="0" i="0" u="none" strike="noStrike" cap="none" normalizeH="0" baseline="0" dirty="0">
                <a:ln>
                  <a:noFill/>
                </a:ln>
                <a:solidFill>
                  <a:schemeClr val="tx1"/>
                </a:solidFill>
                <a:effectLst/>
              </a:rPr>
            </a:b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B705DE0D-1727-49A2-BF06-F08A55EF7CE2}"/>
              </a:ext>
            </a:extLst>
          </p:cNvPr>
          <p:cNvSpPr>
            <a:spLocks noChangeArrowheads="1"/>
          </p:cNvSpPr>
          <p:nvPr/>
        </p:nvSpPr>
        <p:spPr bwMode="auto">
          <a:xfrm>
            <a:off x="7935988" y="4187078"/>
            <a:ext cx="3833766"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100" b="0" i="0" u="none" strike="noStrike" cap="none" normalizeH="0" baseline="0" dirty="0">
                <a:ln>
                  <a:noFill/>
                </a:ln>
                <a:solidFill>
                  <a:srgbClr val="202124"/>
                </a:solidFill>
                <a:effectLst/>
                <a:latin typeface="inherit"/>
              </a:rPr>
              <a:t>NBF 3 timers fiksering  gav et ringere farvningsresultat for CD5 &amp; CD79a mht. præcision</a:t>
            </a:r>
            <a:r>
              <a:rPr kumimoji="0" lang="da-DK" altLang="da-DK" sz="800" b="0" i="0" u="none" strike="noStrike" cap="none" normalizeH="0" baseline="0" dirty="0">
                <a:ln>
                  <a:noFill/>
                </a:ln>
                <a:solidFill>
                  <a:schemeClr val="tx1"/>
                </a:solidFill>
                <a:effectLst/>
              </a:rPr>
              <a:t> </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8" name="Tekstfelt 7">
            <a:extLst>
              <a:ext uri="{FF2B5EF4-FFF2-40B4-BE49-F238E27FC236}">
                <a16:creationId xmlns:a16="http://schemas.microsoft.com/office/drawing/2014/main" id="{B70DD1F4-918A-4F09-93AC-FDE73F169600}"/>
              </a:ext>
            </a:extLst>
          </p:cNvPr>
          <p:cNvSpPr txBox="1"/>
          <p:nvPr/>
        </p:nvSpPr>
        <p:spPr>
          <a:xfrm>
            <a:off x="2102427" y="645273"/>
            <a:ext cx="6093618" cy="369332"/>
          </a:xfrm>
          <a:prstGeom prst="rect">
            <a:avLst/>
          </a:prstGeom>
          <a:noFill/>
        </p:spPr>
        <p:txBody>
          <a:bodyPr wrap="square">
            <a:spAutoFit/>
          </a:bodyPr>
          <a:lstStyle/>
          <a:p>
            <a:r>
              <a:rPr lang="da-DK" dirty="0"/>
              <a:t>Forsøg vedr. fikserings og præpareringstider fra 2012</a:t>
            </a:r>
          </a:p>
        </p:txBody>
      </p:sp>
    </p:spTree>
    <p:extLst>
      <p:ext uri="{BB962C8B-B14F-4D97-AF65-F5344CB8AC3E}">
        <p14:creationId xmlns:p14="http://schemas.microsoft.com/office/powerpoint/2010/main" val="125285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86BCA-0490-4E7C-B3F7-6E96466811BF}"/>
              </a:ext>
            </a:extLst>
          </p:cNvPr>
          <p:cNvSpPr>
            <a:spLocks noGrp="1"/>
          </p:cNvSpPr>
          <p:nvPr>
            <p:ph type="title"/>
          </p:nvPr>
        </p:nvSpPr>
        <p:spPr/>
        <p:txBody>
          <a:bodyPr/>
          <a:lstStyle/>
          <a:p>
            <a:r>
              <a:rPr lang="da-DK" dirty="0"/>
              <a:t>Validering</a:t>
            </a:r>
          </a:p>
        </p:txBody>
      </p:sp>
      <p:sp>
        <p:nvSpPr>
          <p:cNvPr id="3" name="Pladsholder til indhold 2">
            <a:extLst>
              <a:ext uri="{FF2B5EF4-FFF2-40B4-BE49-F238E27FC236}">
                <a16:creationId xmlns:a16="http://schemas.microsoft.com/office/drawing/2014/main" id="{87D5B78C-C882-4371-85F7-B69CB45408D2}"/>
              </a:ext>
            </a:extLst>
          </p:cNvPr>
          <p:cNvSpPr>
            <a:spLocks noGrp="1"/>
          </p:cNvSpPr>
          <p:nvPr>
            <p:ph idx="1"/>
          </p:nvPr>
        </p:nvSpPr>
        <p:spPr/>
        <p:txBody>
          <a:bodyPr/>
          <a:lstStyle/>
          <a:p>
            <a:r>
              <a:rPr lang="da-DK" dirty="0"/>
              <a:t>Hvorfor er en validering nødvendig?</a:t>
            </a:r>
          </a:p>
          <a:p>
            <a:pPr lvl="4"/>
            <a:r>
              <a:rPr lang="da-DK" dirty="0"/>
              <a:t>ISO 15189</a:t>
            </a:r>
          </a:p>
          <a:p>
            <a:pPr lvl="4"/>
            <a:r>
              <a:rPr lang="da-DK" dirty="0"/>
              <a:t>Standarden 5.5.1.3: Laboratoriet skal validere undersøgelses procedurer, der stammer fra følgende kilder: 	a) Metoder, der ikke er standard metoder.</a:t>
            </a:r>
          </a:p>
          <a:p>
            <a:pPr marL="561600" lvl="4" indent="0">
              <a:buNone/>
            </a:pPr>
            <a:r>
              <a:rPr lang="da-DK" dirty="0"/>
              <a:t>				..)</a:t>
            </a:r>
          </a:p>
          <a:p>
            <a:pPr marL="561600" lvl="4" indent="0">
              <a:buNone/>
            </a:pPr>
            <a:r>
              <a:rPr lang="da-DK" dirty="0"/>
              <a:t>				d) Validerede metoder, der efterfølgende er ændret.  </a:t>
            </a:r>
          </a:p>
        </p:txBody>
      </p:sp>
    </p:spTree>
    <p:extLst>
      <p:ext uri="{BB962C8B-B14F-4D97-AF65-F5344CB8AC3E}">
        <p14:creationId xmlns:p14="http://schemas.microsoft.com/office/powerpoint/2010/main" val="281951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81143-8A48-44C7-910A-A0268EB86410}"/>
              </a:ext>
            </a:extLst>
          </p:cNvPr>
          <p:cNvSpPr>
            <a:spLocks noGrp="1"/>
          </p:cNvSpPr>
          <p:nvPr>
            <p:ph type="title"/>
          </p:nvPr>
        </p:nvSpPr>
        <p:spPr/>
        <p:txBody>
          <a:bodyPr/>
          <a:lstStyle/>
          <a:p>
            <a:r>
              <a:rPr lang="da-DK" dirty="0"/>
              <a:t>Validering af MIX-program på VIP6</a:t>
            </a:r>
          </a:p>
        </p:txBody>
      </p:sp>
      <p:sp>
        <p:nvSpPr>
          <p:cNvPr id="6" name="Pladsholder til indhold 5">
            <a:extLst>
              <a:ext uri="{FF2B5EF4-FFF2-40B4-BE49-F238E27FC236}">
                <a16:creationId xmlns:a16="http://schemas.microsoft.com/office/drawing/2014/main" id="{C2E086DC-5185-4A28-B329-7DA1D359E230}"/>
              </a:ext>
            </a:extLst>
          </p:cNvPr>
          <p:cNvSpPr>
            <a:spLocks noGrp="1"/>
          </p:cNvSpPr>
          <p:nvPr>
            <p:ph idx="1"/>
          </p:nvPr>
        </p:nvSpPr>
        <p:spPr>
          <a:xfrm>
            <a:off x="765175" y="1638696"/>
            <a:ext cx="10652652" cy="5070448"/>
          </a:xfrm>
        </p:spPr>
        <p:txBody>
          <a:bodyPr/>
          <a:lstStyle/>
          <a:p>
            <a:r>
              <a:rPr lang="da-DK" sz="1800" dirty="0"/>
              <a:t>For at forsimple vores vævspræparering fra at køre ét program til fedtholdigt væv og ét program til andet væv.</a:t>
            </a:r>
          </a:p>
          <a:p>
            <a:r>
              <a:rPr lang="da-DK" sz="1800" dirty="0"/>
              <a:t>Fedt program 		</a:t>
            </a:r>
          </a:p>
          <a:p>
            <a:pPr marL="561600" lvl="8" indent="0">
              <a:buNone/>
            </a:pPr>
            <a:r>
              <a:rPr lang="da-DK" sz="1800" dirty="0"/>
              <a:t>                                          MIX program. 	Stigende grader af </a:t>
            </a:r>
            <a:r>
              <a:rPr lang="da-DK" sz="1800" dirty="0" err="1"/>
              <a:t>ethanol</a:t>
            </a:r>
            <a:r>
              <a:rPr lang="da-DK" sz="1800" dirty="0"/>
              <a:t>, efterfølgende en 							gradient af </a:t>
            </a:r>
            <a:r>
              <a:rPr lang="da-DK" sz="1800" dirty="0" err="1"/>
              <a:t>ethanol</a:t>
            </a:r>
            <a:r>
              <a:rPr lang="da-DK" sz="1800" dirty="0"/>
              <a:t> og </a:t>
            </a:r>
            <a:r>
              <a:rPr lang="da-DK" sz="1800" dirty="0" err="1"/>
              <a:t>xylen</a:t>
            </a:r>
            <a:r>
              <a:rPr lang="da-DK" sz="1800" dirty="0"/>
              <a:t> (2:1/1:2), </a:t>
            </a:r>
            <a:r>
              <a:rPr lang="da-DK" sz="1800" dirty="0" err="1"/>
              <a:t>xylen</a:t>
            </a:r>
            <a:r>
              <a:rPr lang="da-DK" sz="1800" dirty="0"/>
              <a:t>.</a:t>
            </a:r>
          </a:p>
          <a:p>
            <a:r>
              <a:rPr lang="da-DK" sz="1800" dirty="0"/>
              <a:t>Standard program	</a:t>
            </a:r>
          </a:p>
          <a:p>
            <a:r>
              <a:rPr lang="da-DK" sz="1800" dirty="0"/>
              <a:t>300 kassetter pr. dag i 5 dage</a:t>
            </a:r>
          </a:p>
          <a:p>
            <a:pPr lvl="2"/>
            <a:r>
              <a:rPr lang="da-DK" sz="1800" dirty="0"/>
              <a:t>ABD, GYN, URO, HUD, MAMMA, HÆMATOLOGI(Tonsil)</a:t>
            </a:r>
          </a:p>
          <a:p>
            <a:pPr lvl="7"/>
            <a:r>
              <a:rPr lang="da-DK" sz="1800" dirty="0"/>
              <a:t>HE oversigtsfarvning </a:t>
            </a:r>
          </a:p>
          <a:p>
            <a:pPr lvl="7"/>
            <a:r>
              <a:rPr lang="da-DK" sz="1800" dirty="0"/>
              <a:t>IHC farvning</a:t>
            </a:r>
          </a:p>
          <a:p>
            <a:pPr>
              <a:lnSpc>
                <a:spcPct val="107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Skærbarheden af blokkene vurderes af en bioanalytiker i forbindelse med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mikrotomi</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Morfologien og den diagnostiske egnethed vurderes af patologer i afd. </a:t>
            </a:r>
          </a:p>
          <a:p>
            <a:pPr>
              <a:lnSpc>
                <a:spcPct val="107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IHC farvninger vurderes af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NordiQC</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561600" lvl="7" indent="0">
              <a:buNone/>
            </a:pPr>
            <a:endParaRPr lang="da-DK" sz="1800" dirty="0"/>
          </a:p>
        </p:txBody>
      </p:sp>
      <p:cxnSp>
        <p:nvCxnSpPr>
          <p:cNvPr id="8" name="Lige pilforbindelse 7">
            <a:extLst>
              <a:ext uri="{FF2B5EF4-FFF2-40B4-BE49-F238E27FC236}">
                <a16:creationId xmlns:a16="http://schemas.microsoft.com/office/drawing/2014/main" id="{4724227B-3698-41D8-8568-E169101F996B}"/>
              </a:ext>
            </a:extLst>
          </p:cNvPr>
          <p:cNvCxnSpPr>
            <a:cxnSpLocks/>
          </p:cNvCxnSpPr>
          <p:nvPr/>
        </p:nvCxnSpPr>
        <p:spPr>
          <a:xfrm>
            <a:off x="2365695" y="2499919"/>
            <a:ext cx="1523399" cy="30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Lige pilforbindelse 9">
            <a:extLst>
              <a:ext uri="{FF2B5EF4-FFF2-40B4-BE49-F238E27FC236}">
                <a16:creationId xmlns:a16="http://schemas.microsoft.com/office/drawing/2014/main" id="{C2F69F58-8D99-41AA-BC21-EEA6C2F4F6C1}"/>
              </a:ext>
            </a:extLst>
          </p:cNvPr>
          <p:cNvCxnSpPr>
            <a:cxnSpLocks/>
          </p:cNvCxnSpPr>
          <p:nvPr/>
        </p:nvCxnSpPr>
        <p:spPr>
          <a:xfrm flipV="1">
            <a:off x="2902998" y="2921878"/>
            <a:ext cx="986096" cy="664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25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56757-F833-453E-B376-61892FBB8138}"/>
              </a:ext>
            </a:extLst>
          </p:cNvPr>
          <p:cNvSpPr>
            <a:spLocks noGrp="1"/>
          </p:cNvSpPr>
          <p:nvPr>
            <p:ph type="title"/>
          </p:nvPr>
        </p:nvSpPr>
        <p:spPr/>
        <p:txBody>
          <a:bodyPr/>
          <a:lstStyle/>
          <a:p>
            <a:r>
              <a:rPr lang="da-DK" dirty="0"/>
              <a:t>Resultater</a:t>
            </a:r>
          </a:p>
        </p:txBody>
      </p:sp>
      <p:pic>
        <p:nvPicPr>
          <p:cNvPr id="4" name="Pladsholder til indhold 3">
            <a:extLst>
              <a:ext uri="{FF2B5EF4-FFF2-40B4-BE49-F238E27FC236}">
                <a16:creationId xmlns:a16="http://schemas.microsoft.com/office/drawing/2014/main" id="{882489AC-86BC-417B-BEE2-E8E1D7B765CD}"/>
              </a:ext>
            </a:extLst>
          </p:cNvPr>
          <p:cNvPicPr>
            <a:picLocks noGrp="1"/>
          </p:cNvPicPr>
          <p:nvPr>
            <p:ph idx="1"/>
          </p:nvPr>
        </p:nvPicPr>
        <p:blipFill rotWithShape="1">
          <a:blip r:embed="rId3"/>
          <a:srcRect l="31048" t="35331" r="14032" b="18676"/>
          <a:stretch/>
        </p:blipFill>
        <p:spPr bwMode="auto">
          <a:xfrm>
            <a:off x="1070940" y="1684856"/>
            <a:ext cx="10043770" cy="4731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812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8B8E6-80E7-4105-835A-63681227A9D8}"/>
              </a:ext>
            </a:extLst>
          </p:cNvPr>
          <p:cNvSpPr>
            <a:spLocks noGrp="1"/>
          </p:cNvSpPr>
          <p:nvPr>
            <p:ph type="title"/>
          </p:nvPr>
        </p:nvSpPr>
        <p:spPr/>
        <p:txBody>
          <a:bodyPr/>
          <a:lstStyle/>
          <a:p>
            <a:r>
              <a:rPr lang="da-DK" dirty="0"/>
              <a:t>Resultater</a:t>
            </a:r>
          </a:p>
        </p:txBody>
      </p:sp>
      <p:pic>
        <p:nvPicPr>
          <p:cNvPr id="4" name="Pladsholder til indhold 3">
            <a:extLst>
              <a:ext uri="{FF2B5EF4-FFF2-40B4-BE49-F238E27FC236}">
                <a16:creationId xmlns:a16="http://schemas.microsoft.com/office/drawing/2014/main" id="{432ABD3F-32E0-4DA8-B62A-BA305E15C896}"/>
              </a:ext>
            </a:extLst>
          </p:cNvPr>
          <p:cNvPicPr>
            <a:picLocks noGrp="1"/>
          </p:cNvPicPr>
          <p:nvPr>
            <p:ph idx="1"/>
          </p:nvPr>
        </p:nvPicPr>
        <p:blipFill rotWithShape="1">
          <a:blip r:embed="rId3"/>
          <a:srcRect l="30694" t="34286" r="14386" b="19094"/>
          <a:stretch/>
        </p:blipFill>
        <p:spPr bwMode="auto">
          <a:xfrm>
            <a:off x="1070940" y="1652607"/>
            <a:ext cx="10043770" cy="4795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723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B0A7B-AC5F-4FFA-8575-01A504C3BA63}"/>
              </a:ext>
            </a:extLst>
          </p:cNvPr>
          <p:cNvSpPr>
            <a:spLocks noGrp="1"/>
          </p:cNvSpPr>
          <p:nvPr>
            <p:ph type="title"/>
          </p:nvPr>
        </p:nvSpPr>
        <p:spPr/>
        <p:txBody>
          <a:bodyPr/>
          <a:lstStyle/>
          <a:p>
            <a:r>
              <a:rPr lang="da-DK" dirty="0"/>
              <a:t>Resultater</a:t>
            </a:r>
          </a:p>
        </p:txBody>
      </p:sp>
      <p:graphicFrame>
        <p:nvGraphicFramePr>
          <p:cNvPr id="4" name="Pladsholder til indhold 3">
            <a:extLst>
              <a:ext uri="{FF2B5EF4-FFF2-40B4-BE49-F238E27FC236}">
                <a16:creationId xmlns:a16="http://schemas.microsoft.com/office/drawing/2014/main" id="{2824B94C-A655-47EB-823B-48044FD88A6E}"/>
              </a:ext>
            </a:extLst>
          </p:cNvPr>
          <p:cNvGraphicFramePr>
            <a:graphicFrameLocks noGrp="1"/>
          </p:cNvGraphicFramePr>
          <p:nvPr>
            <p:ph idx="1"/>
            <p:extLst>
              <p:ext uri="{D42A27DB-BD31-4B8C-83A1-F6EECF244321}">
                <p14:modId xmlns:p14="http://schemas.microsoft.com/office/powerpoint/2010/main" val="728420368"/>
              </p:ext>
            </p:extLst>
          </p:nvPr>
        </p:nvGraphicFramePr>
        <p:xfrm>
          <a:off x="765175" y="1638300"/>
          <a:ext cx="10655300" cy="4824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414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C86A8-2A98-4828-85D7-C1B443FE620B}"/>
              </a:ext>
            </a:extLst>
          </p:cNvPr>
          <p:cNvSpPr>
            <a:spLocks noGrp="1"/>
          </p:cNvSpPr>
          <p:nvPr>
            <p:ph type="title"/>
          </p:nvPr>
        </p:nvSpPr>
        <p:spPr/>
        <p:txBody>
          <a:bodyPr/>
          <a:lstStyle/>
          <a:p>
            <a:r>
              <a:rPr lang="da-DK" dirty="0"/>
              <a:t>Validering af Program til MEGA-kassetter</a:t>
            </a:r>
          </a:p>
        </p:txBody>
      </p:sp>
      <p:sp>
        <p:nvSpPr>
          <p:cNvPr id="3" name="Pladsholder til indhold 2">
            <a:extLst>
              <a:ext uri="{FF2B5EF4-FFF2-40B4-BE49-F238E27FC236}">
                <a16:creationId xmlns:a16="http://schemas.microsoft.com/office/drawing/2014/main" id="{31569948-3CFC-4902-80C3-68AE13802316}"/>
              </a:ext>
            </a:extLst>
          </p:cNvPr>
          <p:cNvSpPr>
            <a:spLocks noGrp="1"/>
          </p:cNvSpPr>
          <p:nvPr>
            <p:ph idx="1"/>
          </p:nvPr>
        </p:nvSpPr>
        <p:spPr/>
        <p:txBody>
          <a:bodyPr/>
          <a:lstStyle/>
          <a:p>
            <a:pPr>
              <a:lnSpc>
                <a:spcPct val="115000"/>
              </a:lnSpc>
              <a:spcAft>
                <a:spcPts val="1000"/>
              </a:spcAft>
            </a:pPr>
            <a:r>
              <a:rPr lang="da-DK" sz="1800" dirty="0">
                <a:latin typeface="Arial" panose="020B0604020202020204" pitchFamily="34" charset="0"/>
                <a:ea typeface="Calibri" panose="020F0502020204030204" pitchFamily="34" charset="0"/>
                <a:cs typeface="Times New Roman" panose="02020603050405020304" pitchFamily="18" charset="0"/>
              </a:rPr>
              <a:t>V</a:t>
            </a:r>
            <a:r>
              <a:rPr lang="da-DK" sz="1800" dirty="0">
                <a:effectLst/>
                <a:latin typeface="Arial" panose="020B0604020202020204" pitchFamily="34" charset="0"/>
                <a:ea typeface="Calibri" panose="020F0502020204030204" pitchFamily="34" charset="0"/>
                <a:cs typeface="Times New Roman" panose="02020603050405020304" pitchFamily="18" charset="0"/>
              </a:rPr>
              <a:t>ævsmateriale: </a:t>
            </a:r>
            <a:endParaRPr lang="da-DK" sz="1800" dirty="0">
              <a:latin typeface="Arial" panose="020B0604020202020204" pitchFamily="34" charset="0"/>
              <a:ea typeface="Calibri" panose="020F0502020204030204" pitchFamily="34" charset="0"/>
              <a:cs typeface="Times New Roman" panose="02020603050405020304" pitchFamily="18" charset="0"/>
            </a:endParaRPr>
          </a:p>
          <a:p>
            <a:pPr lvl="4">
              <a:lnSpc>
                <a:spcPct val="115000"/>
              </a:lnSpc>
              <a:spcAft>
                <a:spcPts val="10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ABD og MAMMA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Arial" panose="020B0604020202020204" pitchFamily="34" charset="0"/>
                <a:ea typeface="Calibri" panose="020F0502020204030204" pitchFamily="34" charset="0"/>
                <a:cs typeface="Times New Roman" panose="02020603050405020304" pitchFamily="18" charset="0"/>
              </a:rPr>
              <a:t>10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mega</a:t>
            </a:r>
            <a:r>
              <a:rPr lang="da-DK" sz="1800" dirty="0">
                <a:effectLst/>
                <a:latin typeface="Arial" panose="020B0604020202020204" pitchFamily="34" charset="0"/>
                <a:ea typeface="Calibri" panose="020F0502020204030204" pitchFamily="34" charset="0"/>
                <a:cs typeface="Times New Roman" panose="02020603050405020304" pitchFamily="18" charset="0"/>
              </a:rPr>
              <a:t>-</a:t>
            </a:r>
            <a:r>
              <a:rPr lang="da-DK" sz="1800" dirty="0">
                <a:latin typeface="Arial" panose="020B0604020202020204" pitchFamily="34" charset="0"/>
                <a:ea typeface="Calibri" panose="020F0502020204030204" pitchFamily="34" charset="0"/>
                <a:cs typeface="Times New Roman" panose="02020603050405020304" pitchFamily="18" charset="0"/>
              </a:rPr>
              <a:t>kassetter</a:t>
            </a:r>
            <a:r>
              <a:rPr lang="da-DK" sz="1800" dirty="0">
                <a:effectLst/>
                <a:latin typeface="Arial" panose="020B0604020202020204" pitchFamily="34" charset="0"/>
                <a:ea typeface="Calibri" panose="020F0502020204030204" pitchFamily="34" charset="0"/>
                <a:cs typeface="Times New Roman" panose="02020603050405020304" pitchFamily="18" charset="0"/>
              </a:rPr>
              <a:t> på 14,5 timers Standardprogram på VIP.</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Arial" panose="020B0604020202020204" pitchFamily="34" charset="0"/>
                <a:ea typeface="Calibri" panose="020F0502020204030204" pitchFamily="34" charset="0"/>
                <a:cs typeface="Times New Roman" panose="02020603050405020304" pitchFamily="18" charset="0"/>
              </a:rPr>
              <a:t>10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mega</a:t>
            </a:r>
            <a:r>
              <a:rPr lang="da-DK" sz="1800" dirty="0">
                <a:effectLst/>
                <a:latin typeface="Arial" panose="020B0604020202020204" pitchFamily="34" charset="0"/>
                <a:ea typeface="Calibri" panose="020F0502020204030204" pitchFamily="34" charset="0"/>
                <a:cs typeface="Times New Roman" panose="02020603050405020304" pitchFamily="18" charset="0"/>
              </a:rPr>
              <a:t>-</a:t>
            </a:r>
            <a:r>
              <a:rPr lang="da-DK" sz="1800" dirty="0">
                <a:latin typeface="Arial" panose="020B0604020202020204" pitchFamily="34" charset="0"/>
                <a:ea typeface="Calibri" panose="020F0502020204030204" pitchFamily="34" charset="0"/>
                <a:cs typeface="Times New Roman" panose="02020603050405020304" pitchFamily="18" charset="0"/>
              </a:rPr>
              <a:t>kassetter</a:t>
            </a:r>
            <a:r>
              <a:rPr lang="da-DK" sz="1800" dirty="0">
                <a:effectLst/>
                <a:latin typeface="Arial" panose="020B0604020202020204" pitchFamily="34" charset="0"/>
                <a:ea typeface="Calibri" panose="020F0502020204030204" pitchFamily="34" charset="0"/>
                <a:cs typeface="Times New Roman" panose="02020603050405020304" pitchFamily="18" charset="0"/>
              </a:rPr>
              <a:t> på 10,5 timers mix program på VIP.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Arial" panose="020B0604020202020204" pitchFamily="34" charset="0"/>
                <a:ea typeface="Calibri" panose="020F0502020204030204" pitchFamily="34" charset="0"/>
                <a:cs typeface="Times New Roman" panose="02020603050405020304" pitchFamily="18" charset="0"/>
              </a:rPr>
              <a:t>10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mega</a:t>
            </a:r>
            <a:r>
              <a:rPr lang="da-DK" sz="1800" dirty="0">
                <a:effectLst/>
                <a:latin typeface="Arial" panose="020B0604020202020204" pitchFamily="34" charset="0"/>
                <a:ea typeface="Calibri" panose="020F0502020204030204" pitchFamily="34" charset="0"/>
                <a:cs typeface="Times New Roman" panose="02020603050405020304" pitchFamily="18" charset="0"/>
              </a:rPr>
              <a:t>-</a:t>
            </a:r>
            <a:r>
              <a:rPr lang="da-DK" sz="1800" dirty="0">
                <a:latin typeface="Arial" panose="020B0604020202020204" pitchFamily="34" charset="0"/>
                <a:ea typeface="Calibri" panose="020F0502020204030204" pitchFamily="34" charset="0"/>
                <a:cs typeface="Times New Roman" panose="02020603050405020304" pitchFamily="18" charset="0"/>
              </a:rPr>
              <a:t>kassetter</a:t>
            </a:r>
            <a:r>
              <a:rPr lang="da-DK" sz="1800" dirty="0">
                <a:effectLst/>
                <a:latin typeface="Arial" panose="020B0604020202020204" pitchFamily="34" charset="0"/>
                <a:ea typeface="Calibri" panose="020F0502020204030204" pitchFamily="34" charset="0"/>
                <a:cs typeface="Times New Roman" panose="02020603050405020304" pitchFamily="18" charset="0"/>
              </a:rPr>
              <a:t> på 15 timer mix program på VIP.</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Arial" panose="020B0604020202020204" pitchFamily="34" charset="0"/>
                <a:ea typeface="Calibri" panose="020F0502020204030204" pitchFamily="34" charset="0"/>
                <a:cs typeface="Times New Roman" panose="02020603050405020304" pitchFamily="18" charset="0"/>
              </a:rPr>
              <a:t>10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mega</a:t>
            </a:r>
            <a:r>
              <a:rPr lang="da-DK" sz="1800" dirty="0">
                <a:effectLst/>
                <a:latin typeface="Arial" panose="020B0604020202020204" pitchFamily="34" charset="0"/>
                <a:ea typeface="Calibri" panose="020F0502020204030204" pitchFamily="34" charset="0"/>
                <a:cs typeface="Times New Roman" panose="02020603050405020304" pitchFamily="18" charset="0"/>
              </a:rPr>
              <a:t>-</a:t>
            </a:r>
            <a:r>
              <a:rPr lang="da-DK" sz="1800" dirty="0">
                <a:latin typeface="Arial" panose="020B0604020202020204" pitchFamily="34" charset="0"/>
                <a:ea typeface="Calibri" panose="020F0502020204030204" pitchFamily="34" charset="0"/>
                <a:cs typeface="Times New Roman" panose="02020603050405020304" pitchFamily="18" charset="0"/>
              </a:rPr>
              <a:t>kassetter</a:t>
            </a:r>
            <a:r>
              <a:rPr lang="da-DK" sz="1800" dirty="0">
                <a:effectLst/>
                <a:latin typeface="Arial" panose="020B0604020202020204" pitchFamily="34" charset="0"/>
                <a:ea typeface="Calibri" panose="020F0502020204030204" pitchFamily="34" charset="0"/>
                <a:cs typeface="Times New Roman" panose="02020603050405020304" pitchFamily="18" charset="0"/>
              </a:rPr>
              <a:t> på 17 timer fedt program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Pathos</a:t>
            </a:r>
            <a:r>
              <a:rPr lang="da-DK" sz="1800" dirty="0">
                <a:effectLst/>
                <a:latin typeface="Arial" panose="020B0604020202020204" pitchFamily="34" charset="0"/>
                <a:ea typeface="Calibri" panose="020F0502020204030204" pitchFamily="34" charset="0"/>
                <a:cs typeface="Times New Roman" panose="02020603050405020304" pitchFamily="18" charset="0"/>
              </a:rPr>
              <a:t> Delta.</a:t>
            </a:r>
          </a:p>
          <a:p>
            <a:endParaRPr lang="da-DK" sz="1800" dirty="0">
              <a:latin typeface="Arial" panose="020B0604020202020204" pitchFamily="34" charset="0"/>
              <a:ea typeface="Calibri" panose="020F0502020204030204" pitchFamily="34" charset="0"/>
              <a:cs typeface="Times New Roman" panose="02020603050405020304" pitchFamily="18" charset="0"/>
            </a:endParaRPr>
          </a:p>
          <a:p>
            <a:r>
              <a:rPr lang="da-DK" sz="1800" dirty="0">
                <a:latin typeface="Arial" panose="020B0604020202020204" pitchFamily="34" charset="0"/>
                <a:ea typeface="Calibri" panose="020F0502020204030204" pitchFamily="34" charset="0"/>
                <a:cs typeface="Times New Roman" panose="02020603050405020304" pitchFamily="18" charset="0"/>
              </a:rPr>
              <a:t>I</a:t>
            </a:r>
            <a:r>
              <a:rPr lang="da-DK" sz="1800" dirty="0">
                <a:effectLst/>
                <a:latin typeface="Arial" panose="020B0604020202020204" pitchFamily="34" charset="0"/>
                <a:ea typeface="Calibri" panose="020F0502020204030204" pitchFamily="34" charset="0"/>
                <a:cs typeface="Times New Roman" panose="02020603050405020304" pitchFamily="18" charset="0"/>
              </a:rPr>
              <a:t>nfiltration af reagenserne blev vurderet af en bioanalytiker ved </a:t>
            </a:r>
            <a:r>
              <a:rPr lang="da-DK" sz="1800" dirty="0" err="1">
                <a:effectLst/>
                <a:latin typeface="Arial" panose="020B0604020202020204" pitchFamily="34" charset="0"/>
                <a:ea typeface="Calibri" panose="020F0502020204030204" pitchFamily="34" charset="0"/>
                <a:cs typeface="Times New Roman" panose="02020603050405020304" pitchFamily="18" charset="0"/>
              </a:rPr>
              <a:t>mikrotomi</a:t>
            </a:r>
            <a:r>
              <a:rPr lang="da-DK" sz="1800" dirty="0">
                <a:effectLst/>
                <a:latin typeface="Arial" panose="020B0604020202020204" pitchFamily="34" charset="0"/>
                <a:ea typeface="Calibri" panose="020F0502020204030204" pitchFamily="34"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672970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27819-BFBB-42E1-9723-29046020CD6D}"/>
              </a:ext>
            </a:extLst>
          </p:cNvPr>
          <p:cNvSpPr>
            <a:spLocks noGrp="1"/>
          </p:cNvSpPr>
          <p:nvPr>
            <p:ph type="title"/>
          </p:nvPr>
        </p:nvSpPr>
        <p:spPr/>
        <p:txBody>
          <a:bodyPr/>
          <a:lstStyle/>
          <a:p>
            <a:r>
              <a:rPr lang="da-DK" dirty="0"/>
              <a:t>Resultater</a:t>
            </a:r>
          </a:p>
        </p:txBody>
      </p:sp>
      <p:graphicFrame>
        <p:nvGraphicFramePr>
          <p:cNvPr id="4" name="Pladsholder til indhold 3">
            <a:extLst>
              <a:ext uri="{FF2B5EF4-FFF2-40B4-BE49-F238E27FC236}">
                <a16:creationId xmlns:a16="http://schemas.microsoft.com/office/drawing/2014/main" id="{D7969F02-50AE-495E-9AE6-A4C788A759C8}"/>
              </a:ext>
            </a:extLst>
          </p:cNvPr>
          <p:cNvGraphicFramePr>
            <a:graphicFrameLocks noGrp="1"/>
          </p:cNvGraphicFramePr>
          <p:nvPr>
            <p:ph idx="1"/>
            <p:extLst>
              <p:ext uri="{D42A27DB-BD31-4B8C-83A1-F6EECF244321}">
                <p14:modId xmlns:p14="http://schemas.microsoft.com/office/powerpoint/2010/main" val="115555959"/>
              </p:ext>
            </p:extLst>
          </p:nvPr>
        </p:nvGraphicFramePr>
        <p:xfrm>
          <a:off x="765175" y="1638300"/>
          <a:ext cx="10655300" cy="4824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24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9ED3F-C327-4F81-8920-7920B0C21A19}"/>
              </a:ext>
            </a:extLst>
          </p:cNvPr>
          <p:cNvSpPr>
            <a:spLocks noGrp="1"/>
          </p:cNvSpPr>
          <p:nvPr>
            <p:ph type="title"/>
          </p:nvPr>
        </p:nvSpPr>
        <p:spPr/>
        <p:txBody>
          <a:bodyPr/>
          <a:lstStyle/>
          <a:p>
            <a:r>
              <a:rPr lang="da-DK" dirty="0"/>
              <a:t>Validering af MAGNUS</a:t>
            </a:r>
          </a:p>
        </p:txBody>
      </p:sp>
      <p:sp>
        <p:nvSpPr>
          <p:cNvPr id="3" name="Pladsholder til indhold 2">
            <a:extLst>
              <a:ext uri="{FF2B5EF4-FFF2-40B4-BE49-F238E27FC236}">
                <a16:creationId xmlns:a16="http://schemas.microsoft.com/office/drawing/2014/main" id="{1342C3A6-8A6C-407F-B4DE-C1D65482CAD2}"/>
              </a:ext>
            </a:extLst>
          </p:cNvPr>
          <p:cNvSpPr>
            <a:spLocks noGrp="1"/>
          </p:cNvSpPr>
          <p:nvPr>
            <p:ph idx="1"/>
          </p:nvPr>
        </p:nvSpPr>
        <p:spPr/>
        <p:txBody>
          <a:bodyPr/>
          <a:lstStyle/>
          <a:p>
            <a:r>
              <a:rPr lang="da-DK" dirty="0"/>
              <a:t>Vævsmateriale</a:t>
            </a:r>
          </a:p>
          <a:p>
            <a:pPr lvl="4"/>
            <a:r>
              <a:rPr lang="da-DK" dirty="0"/>
              <a:t>Tonsilvæv</a:t>
            </a:r>
          </a:p>
          <a:p>
            <a:pPr marL="0" indent="0">
              <a:buNone/>
            </a:pPr>
            <a:endParaRPr lang="da-DK" dirty="0"/>
          </a:p>
          <a:p>
            <a:r>
              <a:rPr lang="da-DK" dirty="0"/>
              <a:t>Programmer</a:t>
            </a:r>
          </a:p>
          <a:p>
            <a:pPr lvl="4"/>
            <a:r>
              <a:rPr lang="da-DK" dirty="0"/>
              <a:t>MAGNUS 12 timers fiksering ON</a:t>
            </a:r>
          </a:p>
          <a:p>
            <a:pPr lvl="4"/>
            <a:r>
              <a:rPr lang="da-DK" dirty="0" err="1"/>
              <a:t>Pathos</a:t>
            </a:r>
            <a:r>
              <a:rPr lang="da-DK" dirty="0"/>
              <a:t> Delta 12 timer fiksering ON</a:t>
            </a:r>
          </a:p>
          <a:p>
            <a:pPr lvl="4"/>
            <a:r>
              <a:rPr lang="da-DK" dirty="0"/>
              <a:t>VIP 6AL 12 timers fiksering Standard program</a:t>
            </a:r>
          </a:p>
          <a:p>
            <a:r>
              <a:rPr lang="da-DK" dirty="0"/>
              <a:t>HE oversigtsfarvning</a:t>
            </a:r>
          </a:p>
          <a:p>
            <a:r>
              <a:rPr lang="da-DK" dirty="0"/>
              <a:t>IHC farvning</a:t>
            </a:r>
          </a:p>
        </p:txBody>
      </p:sp>
    </p:spTree>
    <p:extLst>
      <p:ext uri="{BB962C8B-B14F-4D97-AF65-F5344CB8AC3E}">
        <p14:creationId xmlns:p14="http://schemas.microsoft.com/office/powerpoint/2010/main" val="79528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356552"/>
            <a:ext cx="10656887" cy="633349"/>
          </a:xfrm>
        </p:spPr>
        <p:txBody>
          <a:bodyPr/>
          <a:lstStyle/>
          <a:p>
            <a:r>
              <a:rPr lang="da-DK" dirty="0"/>
              <a:t>Patologiafdelingen laboratorier og personale</a:t>
            </a:r>
          </a:p>
        </p:txBody>
      </p:sp>
      <p:sp>
        <p:nvSpPr>
          <p:cNvPr id="6" name="Pladsholder til indhold 5"/>
          <p:cNvSpPr>
            <a:spLocks noGrp="1"/>
          </p:cNvSpPr>
          <p:nvPr>
            <p:ph idx="1"/>
          </p:nvPr>
        </p:nvSpPr>
        <p:spPr>
          <a:xfrm>
            <a:off x="809627" y="1579978"/>
            <a:ext cx="3571873" cy="4482704"/>
          </a:xfrm>
        </p:spPr>
        <p:txBody>
          <a:bodyPr/>
          <a:lstStyle/>
          <a:p>
            <a:pPr eaLnBrk="1" hangingPunct="1"/>
            <a:r>
              <a:rPr lang="sv-SE" altLang="da-DK" sz="1800" b="1" dirty="0"/>
              <a:t>Histologi</a:t>
            </a:r>
            <a:r>
              <a:rPr lang="sv-SE" altLang="da-DK" sz="1800" dirty="0"/>
              <a:t>	</a:t>
            </a:r>
          </a:p>
          <a:p>
            <a:pPr marL="0" indent="0" eaLnBrk="1" hangingPunct="1">
              <a:buNone/>
            </a:pPr>
            <a:r>
              <a:rPr lang="sv-SE" altLang="da-DK" sz="1800" dirty="0"/>
              <a:t>   20 </a:t>
            </a:r>
            <a:r>
              <a:rPr lang="sv-SE" altLang="da-DK" sz="1800" dirty="0" err="1"/>
              <a:t>bioanalytikere</a:t>
            </a:r>
            <a:endParaRPr lang="sv-SE" altLang="da-DK" sz="1800" dirty="0"/>
          </a:p>
          <a:p>
            <a:pPr marL="0" indent="0" eaLnBrk="1" hangingPunct="1">
              <a:buNone/>
            </a:pPr>
            <a:endParaRPr lang="sv-SE" altLang="da-DK" sz="1800" b="1" dirty="0"/>
          </a:p>
          <a:p>
            <a:r>
              <a:rPr lang="sv-SE" altLang="da-DK" sz="1800" b="1" dirty="0"/>
              <a:t>Cytologi</a:t>
            </a:r>
          </a:p>
          <a:p>
            <a:pPr marL="0" indent="0" eaLnBrk="1" hangingPunct="1">
              <a:buNone/>
            </a:pPr>
            <a:r>
              <a:rPr lang="sv-SE" altLang="da-DK" sz="1800" dirty="0"/>
              <a:t>   16 </a:t>
            </a:r>
            <a:r>
              <a:rPr lang="sv-SE" altLang="da-DK" sz="1800" dirty="0" err="1"/>
              <a:t>bioanalytikere</a:t>
            </a:r>
            <a:endParaRPr lang="sv-SE" altLang="da-DK" sz="1800" dirty="0"/>
          </a:p>
          <a:p>
            <a:pPr marL="0" indent="0" eaLnBrk="1" hangingPunct="1">
              <a:buNone/>
            </a:pPr>
            <a:endParaRPr lang="sv-SE" altLang="da-DK" sz="1800" dirty="0"/>
          </a:p>
          <a:p>
            <a:r>
              <a:rPr lang="sv-SE" altLang="da-DK" sz="1800" b="1" dirty="0" err="1"/>
              <a:t>Immunhistokemi</a:t>
            </a:r>
            <a:r>
              <a:rPr lang="sv-SE" altLang="da-DK" sz="1800" b="1" dirty="0"/>
              <a:t> / Nordic QC</a:t>
            </a:r>
          </a:p>
          <a:p>
            <a:pPr marL="0" indent="0" eaLnBrk="1" hangingPunct="1">
              <a:buNone/>
            </a:pPr>
            <a:r>
              <a:rPr lang="sv-SE" altLang="da-DK" sz="1800" dirty="0"/>
              <a:t>  11 </a:t>
            </a:r>
            <a:r>
              <a:rPr lang="sv-SE" altLang="da-DK" sz="1800" dirty="0" err="1"/>
              <a:t>bioanalytikere</a:t>
            </a:r>
            <a:endParaRPr lang="sv-SE" altLang="da-DK" sz="1800" dirty="0"/>
          </a:p>
          <a:p>
            <a:pPr marL="0" indent="0" eaLnBrk="1" hangingPunct="1">
              <a:buNone/>
            </a:pPr>
            <a:endParaRPr lang="da-DK" altLang="da-DK" sz="1800" dirty="0"/>
          </a:p>
          <a:p>
            <a:pPr>
              <a:spcBef>
                <a:spcPts val="1100"/>
              </a:spcBef>
            </a:pPr>
            <a:endParaRPr lang="da-DK" dirty="0"/>
          </a:p>
        </p:txBody>
      </p:sp>
      <p:sp>
        <p:nvSpPr>
          <p:cNvPr id="7" name="Tekstfelt 6">
            <a:extLst>
              <a:ext uri="{FF2B5EF4-FFF2-40B4-BE49-F238E27FC236}">
                <a16:creationId xmlns:a16="http://schemas.microsoft.com/office/drawing/2014/main" id="{42034692-A711-4EF4-9F65-D92EB75E69A7}"/>
              </a:ext>
            </a:extLst>
          </p:cNvPr>
          <p:cNvSpPr txBox="1"/>
          <p:nvPr/>
        </p:nvSpPr>
        <p:spPr>
          <a:xfrm>
            <a:off x="4381500" y="1579978"/>
            <a:ext cx="6591300" cy="5078313"/>
          </a:xfrm>
          <a:prstGeom prst="rect">
            <a:avLst/>
          </a:prstGeom>
          <a:noFill/>
        </p:spPr>
        <p:txBody>
          <a:bodyPr wrap="square">
            <a:spAutoFit/>
          </a:bodyPr>
          <a:lstStyle/>
          <a:p>
            <a:pPr marL="342900" indent="-342900" eaLnBrk="1" hangingPunct="1">
              <a:buFont typeface="Arial" panose="020B0604020202020204" pitchFamily="34" charset="0"/>
              <a:buChar char="•"/>
            </a:pPr>
            <a:r>
              <a:rPr lang="sv-SE" altLang="da-DK" sz="1800" b="1" dirty="0" err="1"/>
              <a:t>Flowcytometri</a:t>
            </a:r>
            <a:r>
              <a:rPr lang="sv-SE" altLang="da-DK" sz="1800" b="1" dirty="0"/>
              <a:t> </a:t>
            </a:r>
            <a:r>
              <a:rPr lang="sv-SE" altLang="da-DK" sz="1800" b="1" dirty="0" err="1"/>
              <a:t>og</a:t>
            </a:r>
            <a:r>
              <a:rPr lang="sv-SE" altLang="da-DK" sz="1800" b="1" dirty="0"/>
              <a:t> FISH</a:t>
            </a:r>
          </a:p>
          <a:p>
            <a:pPr eaLnBrk="1" hangingPunct="1"/>
            <a:r>
              <a:rPr lang="sv-SE" altLang="da-DK" sz="1800" dirty="0"/>
              <a:t>     4 </a:t>
            </a:r>
            <a:r>
              <a:rPr lang="sv-SE" altLang="da-DK" sz="1800" dirty="0" err="1"/>
              <a:t>bioanalytikere</a:t>
            </a:r>
            <a:endParaRPr lang="sv-SE" altLang="da-DK" sz="1800" dirty="0"/>
          </a:p>
          <a:p>
            <a:pPr eaLnBrk="1" hangingPunct="1"/>
            <a:endParaRPr lang="sv-SE" altLang="da-DK" sz="1800" dirty="0"/>
          </a:p>
          <a:p>
            <a:pPr eaLnBrk="1" hangingPunct="1"/>
            <a:endParaRPr lang="sv-SE" altLang="da-DK" sz="1800" dirty="0"/>
          </a:p>
          <a:p>
            <a:pPr marL="342900" indent="-342900" eaLnBrk="1" hangingPunct="1">
              <a:buFont typeface="Arial" panose="020B0604020202020204" pitchFamily="34" charset="0"/>
              <a:buChar char="•"/>
            </a:pPr>
            <a:r>
              <a:rPr lang="sv-SE" altLang="da-DK" sz="1800" b="1" dirty="0" err="1"/>
              <a:t>Molekylærbiologi</a:t>
            </a:r>
            <a:endParaRPr lang="sv-SE" altLang="da-DK" sz="1800" b="1" dirty="0"/>
          </a:p>
          <a:p>
            <a:pPr eaLnBrk="1" hangingPunct="1">
              <a:buFontTx/>
              <a:buNone/>
            </a:pPr>
            <a:r>
              <a:rPr lang="da-DK" altLang="da-DK" sz="1800" dirty="0"/>
              <a:t>     6 </a:t>
            </a:r>
            <a:r>
              <a:rPr lang="da-DK" altLang="da-DK" sz="1800" dirty="0" err="1"/>
              <a:t>bioanalytikere</a:t>
            </a:r>
            <a:r>
              <a:rPr lang="da-DK" altLang="da-DK" sz="1800" dirty="0"/>
              <a:t> </a:t>
            </a:r>
          </a:p>
          <a:p>
            <a:pPr eaLnBrk="1" hangingPunct="1">
              <a:buFontTx/>
              <a:buNone/>
            </a:pPr>
            <a:r>
              <a:rPr lang="da-DK" altLang="da-DK" sz="1800" dirty="0"/>
              <a:t>     2 molekylærbiologer </a:t>
            </a:r>
          </a:p>
          <a:p>
            <a:pPr eaLnBrk="1" hangingPunct="1">
              <a:buFontTx/>
              <a:buNone/>
            </a:pPr>
            <a:endParaRPr lang="da-DK" altLang="da-DK" dirty="0"/>
          </a:p>
          <a:p>
            <a:pPr eaLnBrk="1" hangingPunct="1">
              <a:buFontTx/>
              <a:buNone/>
            </a:pPr>
            <a:endParaRPr lang="da-DK" altLang="da-DK" dirty="0"/>
          </a:p>
          <a:p>
            <a:pPr marL="285750" indent="-285750" eaLnBrk="1" hangingPunct="1">
              <a:buFont typeface="Arial" panose="020B0604020202020204" pitchFamily="34" charset="0"/>
              <a:buChar char="•"/>
            </a:pPr>
            <a:r>
              <a:rPr lang="da-DK" altLang="da-DK" sz="1800" b="1" dirty="0"/>
              <a:t>Patologer</a:t>
            </a:r>
          </a:p>
          <a:p>
            <a:pPr eaLnBrk="1" hangingPunct="1"/>
            <a:r>
              <a:rPr lang="da-DK" altLang="da-DK" dirty="0"/>
              <a:t>    14 Overlæger</a:t>
            </a:r>
          </a:p>
          <a:p>
            <a:pPr eaLnBrk="1" hangingPunct="1"/>
            <a:r>
              <a:rPr lang="da-DK" altLang="da-DK" sz="1800" dirty="0"/>
              <a:t>    12 Afdelingslæger</a:t>
            </a:r>
          </a:p>
          <a:p>
            <a:pPr eaLnBrk="1" hangingPunct="1"/>
            <a:r>
              <a:rPr lang="da-DK" altLang="da-DK" sz="1800" dirty="0"/>
              <a:t>    11 Uddannelseslæger</a:t>
            </a:r>
          </a:p>
          <a:p>
            <a:pPr eaLnBrk="1" hangingPunct="1"/>
            <a:endParaRPr lang="da-DK" altLang="da-DK" dirty="0"/>
          </a:p>
          <a:p>
            <a:pPr marL="285750" indent="-285750" eaLnBrk="1" hangingPunct="1">
              <a:buFont typeface="Arial" panose="020B0604020202020204" pitchFamily="34" charset="0"/>
              <a:buChar char="•"/>
            </a:pPr>
            <a:r>
              <a:rPr lang="da-DK" altLang="da-DK" sz="1800" b="1" dirty="0"/>
              <a:t>Kvalitetsmedarbejdere 2</a:t>
            </a:r>
          </a:p>
          <a:p>
            <a:pPr marL="285750" indent="-285750" eaLnBrk="1" hangingPunct="1">
              <a:buFont typeface="Arial" panose="020B0604020202020204" pitchFamily="34" charset="0"/>
              <a:buChar char="•"/>
            </a:pPr>
            <a:r>
              <a:rPr lang="da-DK" altLang="da-DK" sz="1800" b="1" dirty="0"/>
              <a:t>Sekretærer 7</a:t>
            </a:r>
          </a:p>
          <a:p>
            <a:pPr eaLnBrk="1" hangingPunct="1"/>
            <a:r>
              <a:rPr lang="da-DK" altLang="da-DK" sz="1800" b="1" dirty="0"/>
              <a:t>    </a:t>
            </a:r>
          </a:p>
          <a:p>
            <a:pPr marL="285750" indent="-285750" eaLnBrk="1" hangingPunct="1">
              <a:buFont typeface="Arial" panose="020B0604020202020204" pitchFamily="34" charset="0"/>
              <a:buChar char="•"/>
            </a:pPr>
            <a:endParaRPr lang="da-DK" altLang="da-DK" sz="1800" dirty="0"/>
          </a:p>
        </p:txBody>
      </p:sp>
      <p:sp>
        <p:nvSpPr>
          <p:cNvPr id="3" name="Tekstfelt 2">
            <a:extLst>
              <a:ext uri="{FF2B5EF4-FFF2-40B4-BE49-F238E27FC236}">
                <a16:creationId xmlns:a16="http://schemas.microsoft.com/office/drawing/2014/main" id="{7C73791A-FD5E-4D4C-811A-A59BE7FC4C30}"/>
              </a:ext>
            </a:extLst>
          </p:cNvPr>
          <p:cNvSpPr txBox="1"/>
          <p:nvPr/>
        </p:nvSpPr>
        <p:spPr>
          <a:xfrm>
            <a:off x="4648201" y="5181599"/>
            <a:ext cx="3571874" cy="276999"/>
          </a:xfrm>
          <a:prstGeom prst="rect">
            <a:avLst/>
          </a:prstGeom>
          <a:noFill/>
        </p:spPr>
        <p:txBody>
          <a:bodyPr wrap="square" lIns="0" tIns="0" rIns="0" bIns="0" rtlCol="0">
            <a:spAutoFit/>
          </a:bodyPr>
          <a:lstStyle/>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241145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295B2-12E8-4033-9A73-BB2BF65830C6}"/>
              </a:ext>
            </a:extLst>
          </p:cNvPr>
          <p:cNvSpPr>
            <a:spLocks noGrp="1"/>
          </p:cNvSpPr>
          <p:nvPr>
            <p:ph type="title"/>
          </p:nvPr>
        </p:nvSpPr>
        <p:spPr/>
        <p:txBody>
          <a:bodyPr/>
          <a:lstStyle/>
          <a:p>
            <a:r>
              <a:rPr lang="da-DK" dirty="0"/>
              <a:t>Resultater</a:t>
            </a:r>
          </a:p>
        </p:txBody>
      </p:sp>
      <p:pic>
        <p:nvPicPr>
          <p:cNvPr id="4" name="Pladsholder til indhold 3">
            <a:extLst>
              <a:ext uri="{FF2B5EF4-FFF2-40B4-BE49-F238E27FC236}">
                <a16:creationId xmlns:a16="http://schemas.microsoft.com/office/drawing/2014/main" id="{2B723359-513E-4046-AACA-9C5319A27403}"/>
              </a:ext>
            </a:extLst>
          </p:cNvPr>
          <p:cNvPicPr>
            <a:picLocks noGrp="1"/>
          </p:cNvPicPr>
          <p:nvPr>
            <p:ph idx="1"/>
          </p:nvPr>
        </p:nvPicPr>
        <p:blipFill rotWithShape="1">
          <a:blip r:embed="rId3"/>
          <a:srcRect l="28445" t="19937" r="31096" b="14867"/>
          <a:stretch/>
        </p:blipFill>
        <p:spPr bwMode="auto">
          <a:xfrm>
            <a:off x="2384385" y="1597306"/>
            <a:ext cx="7268901" cy="4904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62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10A8A-A078-4ABF-954D-50B1FE344D97}"/>
              </a:ext>
            </a:extLst>
          </p:cNvPr>
          <p:cNvSpPr>
            <a:spLocks noGrp="1"/>
          </p:cNvSpPr>
          <p:nvPr>
            <p:ph type="title"/>
          </p:nvPr>
        </p:nvSpPr>
        <p:spPr/>
        <p:txBody>
          <a:bodyPr/>
          <a:lstStyle/>
          <a:p>
            <a:r>
              <a:rPr lang="da-DK" dirty="0"/>
              <a:t>Resultater IHC-farvninger</a:t>
            </a:r>
          </a:p>
        </p:txBody>
      </p:sp>
      <p:graphicFrame>
        <p:nvGraphicFramePr>
          <p:cNvPr id="5" name="Pladsholder til indhold 4">
            <a:extLst>
              <a:ext uri="{FF2B5EF4-FFF2-40B4-BE49-F238E27FC236}">
                <a16:creationId xmlns:a16="http://schemas.microsoft.com/office/drawing/2014/main" id="{8094A804-C0A3-4796-BC6D-9419A0B3854F}"/>
              </a:ext>
            </a:extLst>
          </p:cNvPr>
          <p:cNvGraphicFramePr>
            <a:graphicFrameLocks noGrp="1"/>
          </p:cNvGraphicFramePr>
          <p:nvPr>
            <p:ph idx="1"/>
            <p:extLst>
              <p:ext uri="{D42A27DB-BD31-4B8C-83A1-F6EECF244321}">
                <p14:modId xmlns:p14="http://schemas.microsoft.com/office/powerpoint/2010/main" val="3025612600"/>
              </p:ext>
            </p:extLst>
          </p:nvPr>
        </p:nvGraphicFramePr>
        <p:xfrm>
          <a:off x="765175" y="1638300"/>
          <a:ext cx="10655300" cy="4824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40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FBC2E-06D8-4A5C-8CCD-D6F0E6254F4A}"/>
              </a:ext>
            </a:extLst>
          </p:cNvPr>
          <p:cNvSpPr>
            <a:spLocks noGrp="1"/>
          </p:cNvSpPr>
          <p:nvPr>
            <p:ph type="title"/>
          </p:nvPr>
        </p:nvSpPr>
        <p:spPr/>
        <p:txBody>
          <a:bodyPr/>
          <a:lstStyle/>
          <a:p>
            <a:r>
              <a:rPr lang="da-DK" dirty="0"/>
              <a:t>vurdering af fikseringstiden</a:t>
            </a:r>
          </a:p>
        </p:txBody>
      </p:sp>
      <p:sp>
        <p:nvSpPr>
          <p:cNvPr id="3" name="Pladsholder til indhold 2">
            <a:extLst>
              <a:ext uri="{FF2B5EF4-FFF2-40B4-BE49-F238E27FC236}">
                <a16:creationId xmlns:a16="http://schemas.microsoft.com/office/drawing/2014/main" id="{A4EDC0E7-E758-4A96-BA5A-DA16682A364D}"/>
              </a:ext>
            </a:extLst>
          </p:cNvPr>
          <p:cNvSpPr>
            <a:spLocks noGrp="1"/>
          </p:cNvSpPr>
          <p:nvPr>
            <p:ph idx="1"/>
          </p:nvPr>
        </p:nvSpPr>
        <p:spPr/>
        <p:txBody>
          <a:bodyPr/>
          <a:lstStyle/>
          <a:p>
            <a:r>
              <a:rPr lang="da-DK" dirty="0"/>
              <a:t>Vævsmateriale </a:t>
            </a:r>
          </a:p>
          <a:p>
            <a:pPr lvl="4"/>
            <a:r>
              <a:rPr lang="da-DK" dirty="0"/>
              <a:t>Tonsil</a:t>
            </a:r>
          </a:p>
          <a:p>
            <a:pPr marL="561600" lvl="4" indent="0">
              <a:buNone/>
            </a:pPr>
            <a:endParaRPr lang="da-DK" dirty="0"/>
          </a:p>
          <a:p>
            <a:r>
              <a:rPr lang="da-DK" dirty="0"/>
              <a:t>Programmer på MAGNUS </a:t>
            </a:r>
          </a:p>
          <a:p>
            <a:pPr lvl="4"/>
            <a:r>
              <a:rPr lang="da-DK" dirty="0"/>
              <a:t>Over Night program med 12 timers fiksering</a:t>
            </a:r>
          </a:p>
          <a:p>
            <a:pPr lvl="4"/>
            <a:r>
              <a:rPr lang="da-DK" dirty="0"/>
              <a:t>Over Night program  med 24+ timers fiksering</a:t>
            </a:r>
          </a:p>
          <a:p>
            <a:pPr lvl="4"/>
            <a:r>
              <a:rPr lang="da-DK" dirty="0"/>
              <a:t>Simpel Dag program med velfikseret materiale</a:t>
            </a:r>
          </a:p>
          <a:p>
            <a:r>
              <a:rPr lang="da-DK" dirty="0"/>
              <a:t>HE oversigtsfarvning</a:t>
            </a:r>
          </a:p>
          <a:p>
            <a:r>
              <a:rPr lang="da-DK" dirty="0"/>
              <a:t>IHC farvning</a:t>
            </a:r>
          </a:p>
          <a:p>
            <a:pPr lvl="4"/>
            <a:endParaRPr lang="da-DK" dirty="0"/>
          </a:p>
        </p:txBody>
      </p:sp>
    </p:spTree>
    <p:extLst>
      <p:ext uri="{BB962C8B-B14F-4D97-AF65-F5344CB8AC3E}">
        <p14:creationId xmlns:p14="http://schemas.microsoft.com/office/powerpoint/2010/main" val="2239512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71388-AA2F-46CD-A7F9-4B6099F78163}"/>
              </a:ext>
            </a:extLst>
          </p:cNvPr>
          <p:cNvSpPr>
            <a:spLocks noGrp="1"/>
          </p:cNvSpPr>
          <p:nvPr>
            <p:ph type="title"/>
          </p:nvPr>
        </p:nvSpPr>
        <p:spPr/>
        <p:txBody>
          <a:bodyPr/>
          <a:lstStyle/>
          <a:p>
            <a:r>
              <a:rPr lang="da-DK" dirty="0"/>
              <a:t>Resultater</a:t>
            </a:r>
          </a:p>
        </p:txBody>
      </p:sp>
      <p:pic>
        <p:nvPicPr>
          <p:cNvPr id="4" name="Pladsholder til indhold 3">
            <a:extLst>
              <a:ext uri="{FF2B5EF4-FFF2-40B4-BE49-F238E27FC236}">
                <a16:creationId xmlns:a16="http://schemas.microsoft.com/office/drawing/2014/main" id="{B9150534-6097-4811-A468-28E316284E21}"/>
              </a:ext>
            </a:extLst>
          </p:cNvPr>
          <p:cNvPicPr>
            <a:picLocks noGrp="1"/>
          </p:cNvPicPr>
          <p:nvPr>
            <p:ph idx="1"/>
          </p:nvPr>
        </p:nvPicPr>
        <p:blipFill rotWithShape="1">
          <a:blip r:embed="rId3"/>
          <a:srcRect l="27085" t="29433" r="31392" b="50010"/>
          <a:stretch/>
        </p:blipFill>
        <p:spPr bwMode="auto">
          <a:xfrm>
            <a:off x="1365813" y="2488557"/>
            <a:ext cx="9583838" cy="33219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4387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3258A-3C3D-43BC-8DBF-4699A682BE55}"/>
              </a:ext>
            </a:extLst>
          </p:cNvPr>
          <p:cNvSpPr>
            <a:spLocks noGrp="1"/>
          </p:cNvSpPr>
          <p:nvPr>
            <p:ph type="title"/>
          </p:nvPr>
        </p:nvSpPr>
        <p:spPr/>
        <p:txBody>
          <a:bodyPr/>
          <a:lstStyle/>
          <a:p>
            <a:r>
              <a:rPr lang="da-DK" dirty="0"/>
              <a:t>Resultater IHC-farvninger</a:t>
            </a:r>
          </a:p>
        </p:txBody>
      </p:sp>
      <p:graphicFrame>
        <p:nvGraphicFramePr>
          <p:cNvPr id="4" name="Pladsholder til indhold 3">
            <a:extLst>
              <a:ext uri="{FF2B5EF4-FFF2-40B4-BE49-F238E27FC236}">
                <a16:creationId xmlns:a16="http://schemas.microsoft.com/office/drawing/2014/main" id="{C1229AD1-00EC-49BD-B930-340A4449A8AF}"/>
              </a:ext>
            </a:extLst>
          </p:cNvPr>
          <p:cNvGraphicFramePr>
            <a:graphicFrameLocks noGrp="1"/>
          </p:cNvGraphicFramePr>
          <p:nvPr>
            <p:ph idx="1"/>
            <p:extLst>
              <p:ext uri="{D42A27DB-BD31-4B8C-83A1-F6EECF244321}">
                <p14:modId xmlns:p14="http://schemas.microsoft.com/office/powerpoint/2010/main" val="818135372"/>
              </p:ext>
            </p:extLst>
          </p:nvPr>
        </p:nvGraphicFramePr>
        <p:xfrm>
          <a:off x="768350" y="1677035"/>
          <a:ext cx="10655300" cy="4824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437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069FD-B98C-4C9A-A33F-715D962E5B9D}"/>
              </a:ext>
            </a:extLst>
          </p:cNvPr>
          <p:cNvSpPr>
            <a:spLocks noGrp="1"/>
          </p:cNvSpPr>
          <p:nvPr>
            <p:ph type="title"/>
          </p:nvPr>
        </p:nvSpPr>
        <p:spPr/>
        <p:txBody>
          <a:bodyPr/>
          <a:lstStyle/>
          <a:p>
            <a:r>
              <a:rPr lang="da-DK" dirty="0"/>
              <a:t>Verifikation </a:t>
            </a:r>
          </a:p>
        </p:txBody>
      </p:sp>
      <p:sp>
        <p:nvSpPr>
          <p:cNvPr id="3" name="Pladsholder til indhold 2">
            <a:extLst>
              <a:ext uri="{FF2B5EF4-FFF2-40B4-BE49-F238E27FC236}">
                <a16:creationId xmlns:a16="http://schemas.microsoft.com/office/drawing/2014/main" id="{502BCB69-CC0E-4E16-B4C6-1735650784F7}"/>
              </a:ext>
            </a:extLst>
          </p:cNvPr>
          <p:cNvSpPr>
            <a:spLocks noGrp="1"/>
          </p:cNvSpPr>
          <p:nvPr>
            <p:ph idx="1"/>
          </p:nvPr>
        </p:nvSpPr>
        <p:spPr/>
        <p:txBody>
          <a:bodyPr/>
          <a:lstStyle/>
          <a:p>
            <a:r>
              <a:rPr lang="da-DK" dirty="0"/>
              <a:t>Hvorfor er en verifikation nødvendigt?</a:t>
            </a:r>
          </a:p>
          <a:p>
            <a:pPr lvl="4"/>
            <a:r>
              <a:rPr lang="da-DK" dirty="0"/>
              <a:t>ISO 15189</a:t>
            </a:r>
          </a:p>
          <a:p>
            <a:pPr lvl="4"/>
            <a:r>
              <a:rPr lang="da-DK" dirty="0"/>
              <a:t>Standarden 5.5.1.2: Laboratoriet skal foretage en uafhængig verifikation af validerede undersøgelsesprocedurer, der anvendes uden ændring, inden de benyttes til rutinemæssig brug.</a:t>
            </a:r>
          </a:p>
          <a:p>
            <a:pPr lvl="4"/>
            <a:endParaRPr lang="da-DK" dirty="0"/>
          </a:p>
          <a:p>
            <a:pPr lvl="4"/>
            <a:r>
              <a:rPr lang="da-DK" dirty="0"/>
              <a:t>Det består i at præparere 3 kassetter, få dem </a:t>
            </a:r>
            <a:r>
              <a:rPr lang="da-DK" dirty="0" err="1"/>
              <a:t>mikrotomeret</a:t>
            </a:r>
            <a:r>
              <a:rPr lang="da-DK" dirty="0"/>
              <a:t> samt HE- farvet.</a:t>
            </a:r>
          </a:p>
        </p:txBody>
      </p:sp>
    </p:spTree>
    <p:extLst>
      <p:ext uri="{BB962C8B-B14F-4D97-AF65-F5344CB8AC3E}">
        <p14:creationId xmlns:p14="http://schemas.microsoft.com/office/powerpoint/2010/main" val="299583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18D15-A687-456C-A4BB-E403C66AC293}"/>
              </a:ext>
            </a:extLst>
          </p:cNvPr>
          <p:cNvSpPr>
            <a:spLocks noGrp="1"/>
          </p:cNvSpPr>
          <p:nvPr>
            <p:ph type="title"/>
          </p:nvPr>
        </p:nvSpPr>
        <p:spPr/>
        <p:txBody>
          <a:bodyPr/>
          <a:lstStyle/>
          <a:p>
            <a:r>
              <a:rPr lang="da-DK" dirty="0"/>
              <a:t>Hvorfor?</a:t>
            </a:r>
          </a:p>
        </p:txBody>
      </p:sp>
      <p:sp>
        <p:nvSpPr>
          <p:cNvPr id="3" name="Pladsholder til indhold 2">
            <a:extLst>
              <a:ext uri="{FF2B5EF4-FFF2-40B4-BE49-F238E27FC236}">
                <a16:creationId xmlns:a16="http://schemas.microsoft.com/office/drawing/2014/main" id="{BCCD7621-6DB1-43CC-AAEB-A5C98880415F}"/>
              </a:ext>
            </a:extLst>
          </p:cNvPr>
          <p:cNvSpPr>
            <a:spLocks noGrp="1"/>
          </p:cNvSpPr>
          <p:nvPr>
            <p:ph idx="1"/>
          </p:nvPr>
        </p:nvSpPr>
        <p:spPr/>
        <p:txBody>
          <a:bodyPr/>
          <a:lstStyle/>
          <a:p>
            <a:r>
              <a:rPr lang="da-DK" dirty="0"/>
              <a:t>Alle disse valideringer er et stort arbejde, men vi udfører dem, for at opnå den bedste og mest ensartede præparering. </a:t>
            </a:r>
          </a:p>
          <a:p>
            <a:r>
              <a:rPr lang="da-DK" dirty="0"/>
              <a:t>I sidste kommer det vores patienter til gode.</a:t>
            </a:r>
          </a:p>
        </p:txBody>
      </p:sp>
    </p:spTree>
    <p:extLst>
      <p:ext uri="{BB962C8B-B14F-4D97-AF65-F5344CB8AC3E}">
        <p14:creationId xmlns:p14="http://schemas.microsoft.com/office/powerpoint/2010/main" val="510152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a-DK" dirty="0"/>
          </a:p>
        </p:txBody>
      </p:sp>
      <p:sp>
        <p:nvSpPr>
          <p:cNvPr id="6" name="Pladsholder til indhold 5"/>
          <p:cNvSpPr>
            <a:spLocks noGrp="1"/>
          </p:cNvSpPr>
          <p:nvPr>
            <p:ph idx="1"/>
          </p:nvPr>
        </p:nvSpPr>
        <p:spPr>
          <a:xfrm>
            <a:off x="765174" y="1638695"/>
            <a:ext cx="10655999" cy="4816533"/>
          </a:xfrm>
        </p:spPr>
        <p:txBody>
          <a:bodyPr/>
          <a:lstStyle/>
          <a:p>
            <a:pPr>
              <a:spcBef>
                <a:spcPts val="1100"/>
              </a:spcBef>
            </a:pPr>
            <a:endParaRPr lang="da-DK" dirty="0"/>
          </a:p>
        </p:txBody>
      </p:sp>
    </p:spTree>
    <p:extLst>
      <p:ext uri="{BB962C8B-B14F-4D97-AF65-F5344CB8AC3E}">
        <p14:creationId xmlns:p14="http://schemas.microsoft.com/office/powerpoint/2010/main" val="101918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a-DK" dirty="0"/>
          </a:p>
        </p:txBody>
      </p:sp>
      <p:sp>
        <p:nvSpPr>
          <p:cNvPr id="5" name="Pladsholder til indhold 4"/>
          <p:cNvSpPr>
            <a:spLocks noGrp="1"/>
          </p:cNvSpPr>
          <p:nvPr>
            <p:ph idx="1"/>
          </p:nvPr>
        </p:nvSpPr>
        <p:spPr/>
        <p:txBody>
          <a:bodyPr/>
          <a:lstStyle/>
          <a:p>
            <a:endParaRPr lang="da-DK" dirty="0"/>
          </a:p>
        </p:txBody>
      </p:sp>
    </p:spTree>
    <p:extLst>
      <p:ext uri="{BB962C8B-B14F-4D97-AF65-F5344CB8AC3E}">
        <p14:creationId xmlns:p14="http://schemas.microsoft.com/office/powerpoint/2010/main" val="3616485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a-DK" dirty="0"/>
          </a:p>
        </p:txBody>
      </p:sp>
      <p:sp>
        <p:nvSpPr>
          <p:cNvPr id="5" name="Pladsholder til indhold 4"/>
          <p:cNvSpPr>
            <a:spLocks noGrp="1"/>
          </p:cNvSpPr>
          <p:nvPr>
            <p:ph idx="1"/>
          </p:nvPr>
        </p:nvSpPr>
        <p:spPr/>
        <p:txBody>
          <a:bodyPr/>
          <a:lstStyle/>
          <a:p>
            <a:endParaRPr lang="da-DK" dirty="0"/>
          </a:p>
        </p:txBody>
      </p:sp>
      <p:sp>
        <p:nvSpPr>
          <p:cNvPr id="6" name="Pladsholder til indhold 5"/>
          <p:cNvSpPr>
            <a:spLocks noGrp="1"/>
          </p:cNvSpPr>
          <p:nvPr>
            <p:ph sz="quarter" idx="13"/>
          </p:nvPr>
        </p:nvSpPr>
        <p:spPr/>
        <p:txBody>
          <a:bodyPr/>
          <a:lstStyle/>
          <a:p>
            <a:endParaRPr lang="da-DK" dirty="0"/>
          </a:p>
        </p:txBody>
      </p:sp>
    </p:spTree>
    <p:extLst>
      <p:ext uri="{BB962C8B-B14F-4D97-AF65-F5344CB8AC3E}">
        <p14:creationId xmlns:p14="http://schemas.microsoft.com/office/powerpoint/2010/main" val="369049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D2759-91D9-4142-9A21-1604EEA6CEF1}"/>
              </a:ext>
            </a:extLst>
          </p:cNvPr>
          <p:cNvSpPr>
            <a:spLocks noGrp="1"/>
          </p:cNvSpPr>
          <p:nvPr>
            <p:ph type="title"/>
          </p:nvPr>
        </p:nvSpPr>
        <p:spPr>
          <a:xfrm>
            <a:off x="760939" y="356552"/>
            <a:ext cx="10656887" cy="497574"/>
          </a:xfrm>
        </p:spPr>
        <p:txBody>
          <a:bodyPr/>
          <a:lstStyle/>
          <a:p>
            <a:r>
              <a:rPr lang="da-DK" dirty="0"/>
              <a:t>Faglige arbejdsområder Aalborg</a:t>
            </a:r>
          </a:p>
        </p:txBody>
      </p:sp>
      <p:sp>
        <p:nvSpPr>
          <p:cNvPr id="3" name="Pladsholder til indhold 2">
            <a:extLst>
              <a:ext uri="{FF2B5EF4-FFF2-40B4-BE49-F238E27FC236}">
                <a16:creationId xmlns:a16="http://schemas.microsoft.com/office/drawing/2014/main" id="{D61B655C-62DC-44D9-8B8F-6CE0983145E9}"/>
              </a:ext>
            </a:extLst>
          </p:cNvPr>
          <p:cNvSpPr>
            <a:spLocks noGrp="1"/>
          </p:cNvSpPr>
          <p:nvPr>
            <p:ph idx="1"/>
          </p:nvPr>
        </p:nvSpPr>
        <p:spPr>
          <a:xfrm>
            <a:off x="760939" y="1083075"/>
            <a:ext cx="8622757" cy="3080552"/>
          </a:xfrm>
        </p:spPr>
        <p:txBody>
          <a:bodyPr/>
          <a:lstStyle/>
          <a:p>
            <a:endParaRPr lang="da-DK" altLang="da-DK" b="1" dirty="0">
              <a:solidFill>
                <a:schemeClr val="tx1"/>
              </a:solidFill>
            </a:endParaRPr>
          </a:p>
          <a:p>
            <a:r>
              <a:rPr lang="da-DK" altLang="da-DK" b="1" dirty="0">
                <a:solidFill>
                  <a:schemeClr val="tx1"/>
                </a:solidFill>
              </a:rPr>
              <a:t>Team 1</a:t>
            </a:r>
          </a:p>
          <a:p>
            <a:r>
              <a:rPr lang="da-DK" altLang="da-DK" sz="1800" dirty="0">
                <a:solidFill>
                  <a:schemeClr val="tx1"/>
                </a:solidFill>
              </a:rPr>
              <a:t>ABD	 GYN	 URO	 NEURO</a:t>
            </a:r>
          </a:p>
          <a:p>
            <a:endParaRPr lang="da-DK" altLang="da-DK" sz="1800" dirty="0">
              <a:solidFill>
                <a:schemeClr val="tx1"/>
              </a:solidFill>
            </a:endParaRPr>
          </a:p>
          <a:p>
            <a:endParaRPr lang="da-DK" altLang="da-DK" sz="1600" dirty="0">
              <a:solidFill>
                <a:schemeClr val="tx1"/>
              </a:solidFill>
            </a:endParaRPr>
          </a:p>
          <a:p>
            <a:r>
              <a:rPr lang="da-DK" altLang="da-DK" b="1" dirty="0">
                <a:solidFill>
                  <a:schemeClr val="tx1"/>
                </a:solidFill>
              </a:rPr>
              <a:t>Team 2</a:t>
            </a:r>
          </a:p>
          <a:p>
            <a:r>
              <a:rPr lang="da-DK" altLang="da-DK" sz="1800" dirty="0">
                <a:solidFill>
                  <a:schemeClr val="tx1"/>
                </a:solidFill>
              </a:rPr>
              <a:t>HUD	 HÆM	 LUNGE	    MAMMA     ØNH</a:t>
            </a:r>
          </a:p>
          <a:p>
            <a:endParaRPr lang="da-DK" altLang="da-DK" sz="1600" dirty="0">
              <a:solidFill>
                <a:schemeClr val="tx1"/>
              </a:solidFill>
            </a:endParaRPr>
          </a:p>
          <a:p>
            <a:pPr>
              <a:buNone/>
            </a:pPr>
            <a:r>
              <a:rPr lang="da-DK" altLang="da-DK" sz="1800" b="1" dirty="0"/>
              <a:t>			</a:t>
            </a:r>
            <a:r>
              <a:rPr lang="da-DK" altLang="da-DK" sz="1800" dirty="0"/>
              <a:t>Rekvisitioner pr. år.	   Blokke pr. år.</a:t>
            </a:r>
            <a:r>
              <a:rPr lang="da-DK" altLang="da-DK" sz="1800" b="1" dirty="0"/>
              <a:t>		</a:t>
            </a:r>
            <a:endParaRPr lang="da-DK" altLang="da-DK" sz="1800" b="1" dirty="0">
              <a:solidFill>
                <a:srgbClr val="FFFF66"/>
              </a:solidFill>
            </a:endParaRPr>
          </a:p>
          <a:p>
            <a:pPr>
              <a:lnSpc>
                <a:spcPct val="130000"/>
              </a:lnSpc>
              <a:buNone/>
            </a:pPr>
            <a:r>
              <a:rPr lang="da-DK" altLang="da-DK" sz="1800" b="1" dirty="0"/>
              <a:t>Histologi</a:t>
            </a:r>
            <a:r>
              <a:rPr lang="da-DK" altLang="da-DK" sz="1800" dirty="0"/>
              <a:t>	   38.000			   140.000  (ca. 800 blokke pr. dag)</a:t>
            </a:r>
          </a:p>
          <a:p>
            <a:pPr>
              <a:lnSpc>
                <a:spcPct val="130000"/>
              </a:lnSpc>
              <a:buNone/>
            </a:pPr>
            <a:endParaRPr lang="da-DK" altLang="da-DK" sz="1800" dirty="0"/>
          </a:p>
          <a:p>
            <a:endParaRPr lang="da-DK" altLang="da-DK" sz="1800" dirty="0">
              <a:solidFill>
                <a:schemeClr val="tx1"/>
              </a:solidFill>
            </a:endParaRPr>
          </a:p>
          <a:p>
            <a:endParaRPr lang="da-DK" altLang="da-DK" sz="1800" dirty="0">
              <a:solidFill>
                <a:schemeClr val="tx1"/>
              </a:solidFill>
            </a:endParaRPr>
          </a:p>
          <a:p>
            <a:endParaRPr lang="da-DK" altLang="da-DK" sz="1800" dirty="0">
              <a:solidFill>
                <a:schemeClr val="tx1"/>
              </a:solidFill>
            </a:endParaRPr>
          </a:p>
          <a:p>
            <a:endParaRPr lang="da-DK" altLang="da-DK" sz="1800" dirty="0">
              <a:solidFill>
                <a:schemeClr val="tx1"/>
              </a:solidFill>
            </a:endParaRPr>
          </a:p>
          <a:p>
            <a:endParaRPr lang="da-DK" altLang="da-DK" sz="1800" dirty="0">
              <a:solidFill>
                <a:schemeClr val="tx1"/>
              </a:solidFill>
            </a:endParaRPr>
          </a:p>
          <a:p>
            <a:endParaRPr lang="da-DK" altLang="da-DK" sz="2800" dirty="0">
              <a:solidFill>
                <a:srgbClr val="FFFF66"/>
              </a:solidFill>
            </a:endParaRPr>
          </a:p>
          <a:p>
            <a:endParaRPr lang="da-DK" altLang="da-DK" sz="2800" dirty="0">
              <a:solidFill>
                <a:srgbClr val="FFFF66"/>
              </a:solidFill>
            </a:endParaRPr>
          </a:p>
          <a:p>
            <a:pPr eaLnBrk="1" hangingPunct="1"/>
            <a:endParaRPr lang="da-DK" altLang="da-DK" sz="2800" dirty="0">
              <a:solidFill>
                <a:schemeClr val="tx1"/>
              </a:solidFill>
            </a:endParaRPr>
          </a:p>
          <a:p>
            <a:pPr eaLnBrk="1" hangingPunct="1"/>
            <a:endParaRPr lang="da-DK" altLang="da-DK" dirty="0">
              <a:solidFill>
                <a:schemeClr val="tx1"/>
              </a:solidFill>
            </a:endParaRPr>
          </a:p>
          <a:p>
            <a:pPr eaLnBrk="1" hangingPunct="1"/>
            <a:endParaRPr lang="da-DK" altLang="da-DK" sz="2000" dirty="0">
              <a:solidFill>
                <a:schemeClr val="tx1"/>
              </a:solidFill>
            </a:endParaRPr>
          </a:p>
        </p:txBody>
      </p:sp>
      <p:sp>
        <p:nvSpPr>
          <p:cNvPr id="4" name="Tekstfelt 3">
            <a:extLst>
              <a:ext uri="{FF2B5EF4-FFF2-40B4-BE49-F238E27FC236}">
                <a16:creationId xmlns:a16="http://schemas.microsoft.com/office/drawing/2014/main" id="{DAE0A06D-FE4E-4F0F-A05D-6981F1E8423A}"/>
              </a:ext>
            </a:extLst>
          </p:cNvPr>
          <p:cNvSpPr txBox="1"/>
          <p:nvPr/>
        </p:nvSpPr>
        <p:spPr>
          <a:xfrm>
            <a:off x="7368463" y="1873189"/>
            <a:ext cx="5566301" cy="1661993"/>
          </a:xfrm>
          <a:prstGeom prst="rect">
            <a:avLst/>
          </a:prstGeom>
          <a:noFill/>
        </p:spPr>
        <p:txBody>
          <a:bodyPr wrap="square" lIns="0" tIns="0" rIns="0" bIns="0" rtlCol="0">
            <a:spAutoFit/>
          </a:bodyPr>
          <a:lstStyle/>
          <a:p>
            <a:r>
              <a:rPr lang="da-DK" b="1" u="sng" dirty="0"/>
              <a:t>ISO 15189 Akkreditering</a:t>
            </a:r>
          </a:p>
          <a:p>
            <a:endParaRPr lang="da-DK" b="1" u="sng" dirty="0"/>
          </a:p>
          <a:p>
            <a:r>
              <a:rPr lang="da-DK" dirty="0"/>
              <a:t>2020: Mamma og </a:t>
            </a:r>
            <a:r>
              <a:rPr lang="da-DK" dirty="0" err="1"/>
              <a:t>cervixcytologi</a:t>
            </a:r>
            <a:endParaRPr lang="da-DK" dirty="0"/>
          </a:p>
          <a:p>
            <a:r>
              <a:rPr lang="da-DK" dirty="0"/>
              <a:t>2021: Lunge, ØNH</a:t>
            </a:r>
          </a:p>
          <a:p>
            <a:r>
              <a:rPr lang="da-DK" dirty="0"/>
              <a:t>2022: Hud, Urologi og </a:t>
            </a:r>
            <a:r>
              <a:rPr lang="da-DK" dirty="0" err="1"/>
              <a:t>Gyn</a:t>
            </a:r>
            <a:endParaRPr lang="da-DK" dirty="0"/>
          </a:p>
          <a:p>
            <a:r>
              <a:rPr lang="da-DK" dirty="0"/>
              <a:t>2023: ABD, </a:t>
            </a:r>
            <a:r>
              <a:rPr lang="da-DK" dirty="0" err="1"/>
              <a:t>Neuro</a:t>
            </a:r>
            <a:r>
              <a:rPr lang="da-DK" dirty="0"/>
              <a:t> </a:t>
            </a:r>
          </a:p>
        </p:txBody>
      </p:sp>
    </p:spTree>
    <p:extLst>
      <p:ext uri="{BB962C8B-B14F-4D97-AF65-F5344CB8AC3E}">
        <p14:creationId xmlns:p14="http://schemas.microsoft.com/office/powerpoint/2010/main" val="14861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dirty="0"/>
          </a:p>
        </p:txBody>
      </p:sp>
      <p:sp>
        <p:nvSpPr>
          <p:cNvPr id="3" name="Content Placeholder 2"/>
          <p:cNvSpPr>
            <a:spLocks noGrp="1"/>
          </p:cNvSpPr>
          <p:nvPr>
            <p:ph idx="1"/>
          </p:nvPr>
        </p:nvSpPr>
        <p:spPr/>
        <p:txBody>
          <a:bodyPr/>
          <a:lstStyle/>
          <a:p>
            <a:endParaRPr lang="da-DK" dirty="0"/>
          </a:p>
        </p:txBody>
      </p:sp>
      <p:sp>
        <p:nvSpPr>
          <p:cNvPr id="4" name="Content Placeholder 3"/>
          <p:cNvSpPr>
            <a:spLocks noGrp="1"/>
          </p:cNvSpPr>
          <p:nvPr>
            <p:ph sz="quarter" idx="13"/>
          </p:nvPr>
        </p:nvSpPr>
        <p:spPr/>
        <p:txBody>
          <a:bodyPr/>
          <a:lstStyle/>
          <a:p>
            <a:endParaRPr lang="da-DK"/>
          </a:p>
        </p:txBody>
      </p:sp>
    </p:spTree>
    <p:extLst>
      <p:ext uri="{BB962C8B-B14F-4D97-AF65-F5344CB8AC3E}">
        <p14:creationId xmlns:p14="http://schemas.microsoft.com/office/powerpoint/2010/main" val="4240293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dirty="0"/>
          </a:p>
        </p:txBody>
      </p:sp>
      <p:sp>
        <p:nvSpPr>
          <p:cNvPr id="4" name="Text Placeholder 3"/>
          <p:cNvSpPr>
            <a:spLocks noGrp="1"/>
          </p:cNvSpPr>
          <p:nvPr>
            <p:ph type="body" sz="quarter" idx="14"/>
          </p:nvPr>
        </p:nvSpPr>
        <p:spPr/>
        <p:txBody>
          <a:bodyPr/>
          <a:lstStyle/>
          <a:p>
            <a:endParaRPr lang="da-DK" dirty="0"/>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319300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da-DK" dirty="0"/>
          </a:p>
        </p:txBody>
      </p:sp>
      <p:sp>
        <p:nvSpPr>
          <p:cNvPr id="9" name="Text Placeholder 8"/>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1139880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dirty="0"/>
          </a:p>
        </p:txBody>
      </p:sp>
      <p:sp>
        <p:nvSpPr>
          <p:cNvPr id="3" name="Content Placeholder 2"/>
          <p:cNvSpPr>
            <a:spLocks noGrp="1"/>
          </p:cNvSpPr>
          <p:nvPr>
            <p:ph sz="quarter" idx="13"/>
          </p:nvPr>
        </p:nvSpPr>
        <p:spPr/>
        <p:txBody>
          <a:bodyPr/>
          <a:lstStyle/>
          <a:p>
            <a:endParaRPr lang="da-DK" dirty="0"/>
          </a:p>
        </p:txBody>
      </p:sp>
    </p:spTree>
    <p:extLst>
      <p:ext uri="{BB962C8B-B14F-4D97-AF65-F5344CB8AC3E}">
        <p14:creationId xmlns:p14="http://schemas.microsoft.com/office/powerpoint/2010/main" val="19017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p:sp>
      <p:sp>
        <p:nvSpPr>
          <p:cNvPr id="5" name="Title 4"/>
          <p:cNvSpPr>
            <a:spLocks noGrp="1"/>
          </p:cNvSpPr>
          <p:nvPr>
            <p:ph type="title"/>
          </p:nvPr>
        </p:nvSpPr>
        <p:spPr/>
        <p:txBody>
          <a:bodyPr/>
          <a:lstStyle/>
          <a:p>
            <a:endParaRPr lang="da-DK" dirty="0"/>
          </a:p>
        </p:txBody>
      </p:sp>
      <p:sp>
        <p:nvSpPr>
          <p:cNvPr id="6" name="Content Placeholder 5"/>
          <p:cNvSpPr>
            <a:spLocks noGrp="1"/>
          </p:cNvSpPr>
          <p:nvPr>
            <p:ph sz="quarter" idx="13"/>
          </p:nvPr>
        </p:nvSpPr>
        <p:spPr/>
        <p:txBody>
          <a:bodyPr/>
          <a:lstStyle/>
          <a:p>
            <a:endParaRPr lang="da-DK" dirty="0"/>
          </a:p>
        </p:txBody>
      </p:sp>
      <p:sp>
        <p:nvSpPr>
          <p:cNvPr id="9" name="Text Placeholder 8"/>
          <p:cNvSpPr>
            <a:spLocks noGrp="1"/>
          </p:cNvSpPr>
          <p:nvPr>
            <p:ph type="body" sz="quarter" idx="15"/>
          </p:nvPr>
        </p:nvSpPr>
        <p:spPr/>
        <p:txBody>
          <a:bodyPr/>
          <a:lstStyle/>
          <a:p>
            <a:endParaRPr lang="da-DK" dirty="0"/>
          </a:p>
        </p:txBody>
      </p:sp>
    </p:spTree>
    <p:extLst>
      <p:ext uri="{BB962C8B-B14F-4D97-AF65-F5344CB8AC3E}">
        <p14:creationId xmlns:p14="http://schemas.microsoft.com/office/powerpoint/2010/main" val="4042091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dirty="0"/>
          </a:p>
        </p:txBody>
      </p:sp>
      <p:sp>
        <p:nvSpPr>
          <p:cNvPr id="5" name="Text Placeholder 4"/>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0023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da-DK" dirty="0"/>
          </a:p>
        </p:txBody>
      </p:sp>
      <p:sp>
        <p:nvSpPr>
          <p:cNvPr id="5" name="Text Placeholder 4"/>
          <p:cNvSpPr>
            <a:spLocks noGrp="1"/>
          </p:cNvSpPr>
          <p:nvPr>
            <p:ph type="body" sz="quarter" idx="13"/>
          </p:nvPr>
        </p:nvSpPr>
        <p:spPr/>
        <p:txBody>
          <a:bodyPr/>
          <a:lstStyle/>
          <a:p>
            <a:endParaRPr lang="da-DK" dirty="0"/>
          </a:p>
        </p:txBody>
      </p:sp>
    </p:spTree>
    <p:extLst>
      <p:ext uri="{BB962C8B-B14F-4D97-AF65-F5344CB8AC3E}">
        <p14:creationId xmlns:p14="http://schemas.microsoft.com/office/powerpoint/2010/main" val="2194057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da-DK" dirty="0"/>
          </a:p>
        </p:txBody>
      </p:sp>
      <p:sp>
        <p:nvSpPr>
          <p:cNvPr id="5" name="Text Placeholder 4"/>
          <p:cNvSpPr>
            <a:spLocks noGrp="1"/>
          </p:cNvSpPr>
          <p:nvPr>
            <p:ph type="body" sz="quarter" idx="13"/>
          </p:nvPr>
        </p:nvSpPr>
        <p:spPr/>
        <p:txBody>
          <a:bodyPr/>
          <a:lstStyle/>
          <a:p>
            <a:endParaRPr lang="da-DK" dirty="0"/>
          </a:p>
        </p:txBody>
      </p:sp>
    </p:spTree>
    <p:extLst>
      <p:ext uri="{BB962C8B-B14F-4D97-AF65-F5344CB8AC3E}">
        <p14:creationId xmlns:p14="http://schemas.microsoft.com/office/powerpoint/2010/main" val="3095048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ext Placeholder 2"/>
          <p:cNvSpPr>
            <a:spLocks noGrp="1"/>
          </p:cNvSpPr>
          <p:nvPr>
            <p:ph type="body" sz="quarter" idx="15"/>
          </p:nvPr>
        </p:nvSpPr>
        <p:spPr/>
        <p:txBody>
          <a:bodyPr/>
          <a:lstStyle/>
          <a:p>
            <a:endParaRPr lang="da-DK" dirty="0"/>
          </a:p>
        </p:txBody>
      </p:sp>
    </p:spTree>
    <p:extLst>
      <p:ext uri="{BB962C8B-B14F-4D97-AF65-F5344CB8AC3E}">
        <p14:creationId xmlns:p14="http://schemas.microsoft.com/office/powerpoint/2010/main" val="2336542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D_LAN_Thanks"/>
          <p:cNvSpPr/>
          <p:nvPr/>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rgbClr val="FFFFFF"/>
                </a:solidFill>
              </a:rPr>
              <a:t>Tak for i dag</a:t>
            </a:r>
            <a:endParaRPr lang="da-DK" sz="2000" b="1" cap="all" spc="200" baseline="0" dirty="0">
              <a:solidFill>
                <a:srgbClr val="FFFFFF"/>
              </a:solidFill>
            </a:endParaRPr>
          </a:p>
        </p:txBody>
      </p:sp>
    </p:spTree>
    <p:extLst>
      <p:ext uri="{BB962C8B-B14F-4D97-AF65-F5344CB8AC3E}">
        <p14:creationId xmlns:p14="http://schemas.microsoft.com/office/powerpoint/2010/main" val="8257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D57B0-2A42-4605-8356-D8D4FF9C0240}"/>
              </a:ext>
            </a:extLst>
          </p:cNvPr>
          <p:cNvSpPr>
            <a:spLocks noGrp="1"/>
          </p:cNvSpPr>
          <p:nvPr>
            <p:ph type="title"/>
          </p:nvPr>
        </p:nvSpPr>
        <p:spPr>
          <a:xfrm>
            <a:off x="760940" y="356552"/>
            <a:ext cx="10508744" cy="553999"/>
          </a:xfrm>
        </p:spPr>
        <p:txBody>
          <a:bodyPr/>
          <a:lstStyle/>
          <a:p>
            <a:r>
              <a:rPr lang="da-DK" dirty="0"/>
              <a:t>Apparatur - vævspræparering</a:t>
            </a:r>
          </a:p>
        </p:txBody>
      </p:sp>
      <p:sp>
        <p:nvSpPr>
          <p:cNvPr id="3" name="Pladsholder til indhold 2">
            <a:extLst>
              <a:ext uri="{FF2B5EF4-FFF2-40B4-BE49-F238E27FC236}">
                <a16:creationId xmlns:a16="http://schemas.microsoft.com/office/drawing/2014/main" id="{99C74197-3FF9-4F89-8D60-1070EED2E448}"/>
              </a:ext>
            </a:extLst>
          </p:cNvPr>
          <p:cNvSpPr>
            <a:spLocks noGrp="1"/>
          </p:cNvSpPr>
          <p:nvPr>
            <p:ph idx="1"/>
          </p:nvPr>
        </p:nvSpPr>
        <p:spPr>
          <a:xfrm>
            <a:off x="9095866" y="1553531"/>
            <a:ext cx="2896952" cy="4146601"/>
          </a:xfrm>
        </p:spPr>
        <p:txBody>
          <a:bodyPr/>
          <a:lstStyle/>
          <a:p>
            <a:endParaRPr lang="da-DK" dirty="0"/>
          </a:p>
          <a:p>
            <a:r>
              <a:rPr lang="da-DK" sz="1600" b="1" dirty="0"/>
              <a:t>Programmer:</a:t>
            </a:r>
          </a:p>
          <a:p>
            <a:r>
              <a:rPr lang="da-DK" sz="1600" u="sng" dirty="0"/>
              <a:t>10,5 timers program</a:t>
            </a:r>
          </a:p>
          <a:p>
            <a:pPr marL="0" indent="0">
              <a:buNone/>
            </a:pPr>
            <a:r>
              <a:rPr lang="da-DK" sz="1600" dirty="0"/>
              <a:t>   Anvendes til alle materialer</a:t>
            </a:r>
          </a:p>
          <a:p>
            <a:r>
              <a:rPr lang="da-DK" sz="1600" u="sng" dirty="0"/>
              <a:t>63 timers program</a:t>
            </a:r>
          </a:p>
          <a:p>
            <a:pPr marL="0" indent="0">
              <a:buNone/>
            </a:pPr>
            <a:r>
              <a:rPr lang="da-DK" sz="1600" dirty="0"/>
              <a:t>   Anvendes til Hjerner</a:t>
            </a:r>
          </a:p>
          <a:p>
            <a:endParaRPr lang="da-DK" sz="1800" dirty="0"/>
          </a:p>
          <a:p>
            <a:endParaRPr lang="da-DK" sz="1800" dirty="0"/>
          </a:p>
          <a:p>
            <a:endParaRPr lang="da-DK" sz="1800" dirty="0"/>
          </a:p>
          <a:p>
            <a:endParaRPr lang="da-DK" dirty="0"/>
          </a:p>
        </p:txBody>
      </p:sp>
      <p:pic>
        <p:nvPicPr>
          <p:cNvPr id="5" name="Billede 4" descr="Et billede, der indeholder tekst, computer&#10;&#10;Automatisk genereret beskrivelse">
            <a:extLst>
              <a:ext uri="{FF2B5EF4-FFF2-40B4-BE49-F238E27FC236}">
                <a16:creationId xmlns:a16="http://schemas.microsoft.com/office/drawing/2014/main" id="{CDF5C39F-1AEE-4B06-A249-42C8705A6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842" y="2835518"/>
            <a:ext cx="3519875" cy="2639906"/>
          </a:xfrm>
          <a:prstGeom prst="rect">
            <a:avLst/>
          </a:prstGeom>
        </p:spPr>
      </p:pic>
      <p:pic>
        <p:nvPicPr>
          <p:cNvPr id="7" name="Billede 6" descr="Et billede, der indeholder indendørs, hvid, tom, apparat&#10;&#10;Automatisk genereret beskrivelse">
            <a:extLst>
              <a:ext uri="{FF2B5EF4-FFF2-40B4-BE49-F238E27FC236}">
                <a16:creationId xmlns:a16="http://schemas.microsoft.com/office/drawing/2014/main" id="{A4747149-DDB2-4617-BFDA-0C9E9B6B9F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92810" y="2835518"/>
            <a:ext cx="3519877" cy="2639908"/>
          </a:xfrm>
          <a:prstGeom prst="rect">
            <a:avLst/>
          </a:prstGeom>
        </p:spPr>
      </p:pic>
      <p:sp>
        <p:nvSpPr>
          <p:cNvPr id="8" name="Tekstfelt 7">
            <a:extLst>
              <a:ext uri="{FF2B5EF4-FFF2-40B4-BE49-F238E27FC236}">
                <a16:creationId xmlns:a16="http://schemas.microsoft.com/office/drawing/2014/main" id="{CA341D30-7F0A-493F-A29B-5365E382E7CE}"/>
              </a:ext>
            </a:extLst>
          </p:cNvPr>
          <p:cNvSpPr txBox="1"/>
          <p:nvPr/>
        </p:nvSpPr>
        <p:spPr>
          <a:xfrm>
            <a:off x="199182" y="1879143"/>
            <a:ext cx="2896952" cy="830997"/>
          </a:xfrm>
          <a:prstGeom prst="rect">
            <a:avLst/>
          </a:prstGeom>
          <a:noFill/>
        </p:spPr>
        <p:txBody>
          <a:bodyPr wrap="square" lIns="0" tIns="0" rIns="0" bIns="0" rtlCol="0">
            <a:spAutoFit/>
          </a:bodyPr>
          <a:lstStyle/>
          <a:p>
            <a:r>
              <a:rPr lang="da-DK" b="1" dirty="0"/>
              <a:t>Magnus, </a:t>
            </a:r>
            <a:r>
              <a:rPr lang="da-DK" b="1" dirty="0" err="1"/>
              <a:t>Pathos</a:t>
            </a:r>
            <a:r>
              <a:rPr lang="da-DK" b="1" dirty="0"/>
              <a:t> Delta</a:t>
            </a:r>
          </a:p>
          <a:p>
            <a:endParaRPr lang="da-DK" b="1" dirty="0"/>
          </a:p>
          <a:p>
            <a:endParaRPr lang="da-DK" dirty="0"/>
          </a:p>
        </p:txBody>
      </p:sp>
      <p:sp>
        <p:nvSpPr>
          <p:cNvPr id="9" name="Tekstfelt 8">
            <a:extLst>
              <a:ext uri="{FF2B5EF4-FFF2-40B4-BE49-F238E27FC236}">
                <a16:creationId xmlns:a16="http://schemas.microsoft.com/office/drawing/2014/main" id="{BAB36BA5-FCB0-4B15-8AC9-C97C16C90374}"/>
              </a:ext>
            </a:extLst>
          </p:cNvPr>
          <p:cNvSpPr txBox="1"/>
          <p:nvPr/>
        </p:nvSpPr>
        <p:spPr>
          <a:xfrm>
            <a:off x="6259066" y="1833278"/>
            <a:ext cx="2781300" cy="553998"/>
          </a:xfrm>
          <a:prstGeom prst="rect">
            <a:avLst/>
          </a:prstGeom>
          <a:noFill/>
        </p:spPr>
        <p:txBody>
          <a:bodyPr wrap="square" lIns="0" tIns="0" rIns="0" bIns="0" rtlCol="0">
            <a:spAutoFit/>
          </a:bodyPr>
          <a:lstStyle/>
          <a:p>
            <a:r>
              <a:rPr lang="da-DK" b="1" dirty="0"/>
              <a:t>VIP 6 4 stk.</a:t>
            </a:r>
          </a:p>
          <a:p>
            <a:endParaRPr lang="da-DK" b="1" dirty="0"/>
          </a:p>
        </p:txBody>
      </p:sp>
      <p:sp>
        <p:nvSpPr>
          <p:cNvPr id="10" name="Tekstfelt 9">
            <a:extLst>
              <a:ext uri="{FF2B5EF4-FFF2-40B4-BE49-F238E27FC236}">
                <a16:creationId xmlns:a16="http://schemas.microsoft.com/office/drawing/2014/main" id="{4D33AE98-E669-47D0-B15D-51B8FB1BB1A5}"/>
              </a:ext>
            </a:extLst>
          </p:cNvPr>
          <p:cNvSpPr txBox="1"/>
          <p:nvPr/>
        </p:nvSpPr>
        <p:spPr>
          <a:xfrm>
            <a:off x="3358944" y="2110277"/>
            <a:ext cx="2896952" cy="3939540"/>
          </a:xfrm>
          <a:prstGeom prst="rect">
            <a:avLst/>
          </a:prstGeom>
          <a:noFill/>
        </p:spPr>
        <p:txBody>
          <a:bodyPr wrap="square" lIns="0" tIns="0" rIns="0" bIns="0" rtlCol="0">
            <a:spAutoFit/>
          </a:bodyPr>
          <a:lstStyle/>
          <a:p>
            <a:r>
              <a:rPr lang="da-DK" sz="1600" b="1" dirty="0"/>
              <a:t>Programmer:</a:t>
            </a:r>
            <a:endParaRPr lang="da-DK" sz="1600" b="1" u="sng" dirty="0"/>
          </a:p>
          <a:p>
            <a:r>
              <a:rPr lang="da-DK" sz="1600" u="sng" dirty="0"/>
              <a:t>1.5 times program</a:t>
            </a:r>
          </a:p>
          <a:p>
            <a:r>
              <a:rPr lang="da-DK" sz="1600" dirty="0"/>
              <a:t>Anvendes til akutte </a:t>
            </a:r>
          </a:p>
          <a:p>
            <a:r>
              <a:rPr lang="da-DK" sz="1600" dirty="0"/>
              <a:t>Medicinske nyrebiopsier</a:t>
            </a:r>
          </a:p>
          <a:p>
            <a:endParaRPr lang="da-DK" sz="1600" dirty="0"/>
          </a:p>
          <a:p>
            <a:r>
              <a:rPr lang="da-DK" sz="1600" u="sng" dirty="0"/>
              <a:t>3 timers program</a:t>
            </a:r>
          </a:p>
          <a:p>
            <a:r>
              <a:rPr lang="da-DK" sz="1600" dirty="0"/>
              <a:t>Anvendes dagligt fra</a:t>
            </a:r>
          </a:p>
          <a:p>
            <a:r>
              <a:rPr lang="da-DK" sz="1600" dirty="0"/>
              <a:t>kl. 9.30-12.30</a:t>
            </a:r>
          </a:p>
          <a:p>
            <a:endParaRPr lang="da-DK" sz="1600" dirty="0"/>
          </a:p>
          <a:p>
            <a:r>
              <a:rPr lang="da-DK" sz="1600" u="sng" dirty="0"/>
              <a:t>6 timers program</a:t>
            </a:r>
          </a:p>
          <a:p>
            <a:r>
              <a:rPr lang="da-DK" sz="1600" dirty="0"/>
              <a:t>Anvendes dagligt som Overnight program</a:t>
            </a:r>
          </a:p>
          <a:p>
            <a:endParaRPr lang="da-DK" sz="1600" dirty="0"/>
          </a:p>
          <a:p>
            <a:r>
              <a:rPr lang="da-DK" sz="1600" u="sng" dirty="0"/>
              <a:t>17 timers program</a:t>
            </a:r>
          </a:p>
          <a:p>
            <a:r>
              <a:rPr lang="da-DK" sz="1600" dirty="0"/>
              <a:t>Anvendes dagligt til Megablokke</a:t>
            </a:r>
          </a:p>
        </p:txBody>
      </p:sp>
      <p:sp>
        <p:nvSpPr>
          <p:cNvPr id="11" name="Tekstfelt 10">
            <a:extLst>
              <a:ext uri="{FF2B5EF4-FFF2-40B4-BE49-F238E27FC236}">
                <a16:creationId xmlns:a16="http://schemas.microsoft.com/office/drawing/2014/main" id="{90A01E8C-162E-4E0E-B2E4-38507A64B016}"/>
              </a:ext>
            </a:extLst>
          </p:cNvPr>
          <p:cNvSpPr txBox="1"/>
          <p:nvPr/>
        </p:nvSpPr>
        <p:spPr>
          <a:xfrm>
            <a:off x="159896" y="6085895"/>
            <a:ext cx="6096000" cy="369332"/>
          </a:xfrm>
          <a:prstGeom prst="rect">
            <a:avLst/>
          </a:prstGeom>
          <a:noFill/>
        </p:spPr>
        <p:txBody>
          <a:bodyPr wrap="square">
            <a:spAutoFit/>
          </a:bodyPr>
          <a:lstStyle/>
          <a:p>
            <a:r>
              <a:rPr lang="da-DK" dirty="0"/>
              <a:t>Klaringsmiddel: </a:t>
            </a:r>
            <a:r>
              <a:rPr lang="da-DK" dirty="0" err="1"/>
              <a:t>Isopropanol</a:t>
            </a:r>
            <a:endParaRPr lang="da-DK" dirty="0"/>
          </a:p>
        </p:txBody>
      </p:sp>
      <p:sp>
        <p:nvSpPr>
          <p:cNvPr id="6" name="Tekstfelt 5">
            <a:extLst>
              <a:ext uri="{FF2B5EF4-FFF2-40B4-BE49-F238E27FC236}">
                <a16:creationId xmlns:a16="http://schemas.microsoft.com/office/drawing/2014/main" id="{B6456829-70F1-4122-AB6D-3575EB75E226}"/>
              </a:ext>
            </a:extLst>
          </p:cNvPr>
          <p:cNvSpPr txBox="1"/>
          <p:nvPr/>
        </p:nvSpPr>
        <p:spPr>
          <a:xfrm>
            <a:off x="6255896" y="6178228"/>
            <a:ext cx="2218556" cy="276999"/>
          </a:xfrm>
          <a:prstGeom prst="rect">
            <a:avLst/>
          </a:prstGeom>
          <a:noFill/>
        </p:spPr>
        <p:txBody>
          <a:bodyPr wrap="none" lIns="0" tIns="0" rIns="0" bIns="0" rtlCol="0">
            <a:spAutoFit/>
          </a:bodyPr>
          <a:lstStyle/>
          <a:p>
            <a:r>
              <a:rPr lang="da-DK" dirty="0"/>
              <a:t>Klaringsmiddel: </a:t>
            </a:r>
            <a:r>
              <a:rPr lang="da-DK" dirty="0" err="1"/>
              <a:t>Xylen</a:t>
            </a:r>
            <a:endParaRPr lang="da-DK" dirty="0"/>
          </a:p>
        </p:txBody>
      </p:sp>
    </p:spTree>
    <p:extLst>
      <p:ext uri="{BB962C8B-B14F-4D97-AF65-F5344CB8AC3E}">
        <p14:creationId xmlns:p14="http://schemas.microsoft.com/office/powerpoint/2010/main" val="281339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5A70A-82E8-4474-B0E4-07C55CED9C74}"/>
              </a:ext>
            </a:extLst>
          </p:cNvPr>
          <p:cNvSpPr>
            <a:spLocks noGrp="1"/>
          </p:cNvSpPr>
          <p:nvPr>
            <p:ph type="title"/>
          </p:nvPr>
        </p:nvSpPr>
        <p:spPr>
          <a:xfrm>
            <a:off x="767556" y="0"/>
            <a:ext cx="10656887" cy="734017"/>
          </a:xfrm>
        </p:spPr>
        <p:txBody>
          <a:bodyPr/>
          <a:lstStyle/>
          <a:p>
            <a:r>
              <a:rPr lang="da-DK" dirty="0"/>
              <a:t>Fikseringstider og valg af program</a:t>
            </a:r>
          </a:p>
        </p:txBody>
      </p:sp>
      <p:sp>
        <p:nvSpPr>
          <p:cNvPr id="3" name="Pladsholder til indhold 2">
            <a:extLst>
              <a:ext uri="{FF2B5EF4-FFF2-40B4-BE49-F238E27FC236}">
                <a16:creationId xmlns:a16="http://schemas.microsoft.com/office/drawing/2014/main" id="{FC4FF351-4E97-4E38-918B-3A01CE13B6AC}"/>
              </a:ext>
            </a:extLst>
          </p:cNvPr>
          <p:cNvSpPr>
            <a:spLocks noGrp="1"/>
          </p:cNvSpPr>
          <p:nvPr>
            <p:ph idx="1"/>
          </p:nvPr>
        </p:nvSpPr>
        <p:spPr>
          <a:xfrm>
            <a:off x="224103" y="1305492"/>
            <a:ext cx="4712652" cy="5195956"/>
          </a:xfrm>
        </p:spPr>
        <p:txBody>
          <a:bodyPr/>
          <a:lstStyle/>
          <a:p>
            <a:r>
              <a:rPr lang="da-DK" b="1" u="sng" dirty="0"/>
              <a:t>12 hr. fiksering</a:t>
            </a:r>
          </a:p>
          <a:p>
            <a:r>
              <a:rPr lang="da-DK" dirty="0"/>
              <a:t>Simple prøver i prioritet Pakkeforløb</a:t>
            </a:r>
          </a:p>
          <a:p>
            <a:r>
              <a:rPr lang="da-DK" i="1" dirty="0" err="1"/>
              <a:t>Mammanåle</a:t>
            </a:r>
            <a:r>
              <a:rPr lang="da-DK" i="1" dirty="0"/>
              <a:t>, lunge biop, ØNH biop.</a:t>
            </a:r>
          </a:p>
          <a:p>
            <a:endParaRPr lang="da-DK" i="1" dirty="0"/>
          </a:p>
          <a:p>
            <a:r>
              <a:rPr lang="da-DK" b="1" u="sng" dirty="0"/>
              <a:t>24 hr. fiksering</a:t>
            </a:r>
          </a:p>
          <a:p>
            <a:r>
              <a:rPr lang="da-DK" dirty="0"/>
              <a:t>Simple prøver i prioritet Pakkeforløb fx.</a:t>
            </a:r>
          </a:p>
          <a:p>
            <a:pPr marL="0" indent="0">
              <a:buNone/>
            </a:pPr>
            <a:r>
              <a:rPr lang="da-DK" i="1" dirty="0"/>
              <a:t>  ABD biopsier, prostatabiopsier, </a:t>
            </a:r>
            <a:r>
              <a:rPr lang="da-DK" i="1" dirty="0" err="1"/>
              <a:t>gynbiop</a:t>
            </a:r>
            <a:endParaRPr lang="da-DK" i="1" dirty="0"/>
          </a:p>
          <a:p>
            <a:r>
              <a:rPr lang="da-DK" i="1" dirty="0"/>
              <a:t> </a:t>
            </a:r>
            <a:r>
              <a:rPr lang="da-DK" dirty="0"/>
              <a:t>Komplekse prøver</a:t>
            </a:r>
          </a:p>
          <a:p>
            <a:endParaRPr lang="da-DK" dirty="0"/>
          </a:p>
          <a:p>
            <a:r>
              <a:rPr lang="da-DK" b="1" u="sng" dirty="0"/>
              <a:t>48-72 hr. fiksering</a:t>
            </a:r>
          </a:p>
          <a:p>
            <a:r>
              <a:rPr lang="da-DK" dirty="0"/>
              <a:t>Tarme, nyre, blære, prostata</a:t>
            </a:r>
          </a:p>
          <a:p>
            <a:endParaRPr lang="da-DK" dirty="0"/>
          </a:p>
        </p:txBody>
      </p:sp>
      <p:pic>
        <p:nvPicPr>
          <p:cNvPr id="5" name="Billede 4" descr="Et billede, der indeholder tekst, kvittering&#10;&#10;Automatisk genereret beskrivelse">
            <a:extLst>
              <a:ext uri="{FF2B5EF4-FFF2-40B4-BE49-F238E27FC236}">
                <a16:creationId xmlns:a16="http://schemas.microsoft.com/office/drawing/2014/main" id="{306F43A2-36A3-46ED-B2BD-EE08BDA5C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155" y="734017"/>
            <a:ext cx="6927941" cy="5195956"/>
          </a:xfrm>
          <a:prstGeom prst="rect">
            <a:avLst/>
          </a:prstGeom>
        </p:spPr>
      </p:pic>
      <p:pic>
        <p:nvPicPr>
          <p:cNvPr id="7" name="Billede 6">
            <a:extLst>
              <a:ext uri="{FF2B5EF4-FFF2-40B4-BE49-F238E27FC236}">
                <a16:creationId xmlns:a16="http://schemas.microsoft.com/office/drawing/2014/main" id="{FB852E92-A09E-4866-9D11-DDE919378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1553" y="2357981"/>
            <a:ext cx="7031143" cy="5273357"/>
          </a:xfrm>
          <a:prstGeom prst="rect">
            <a:avLst/>
          </a:prstGeom>
        </p:spPr>
      </p:pic>
    </p:spTree>
    <p:extLst>
      <p:ext uri="{BB962C8B-B14F-4D97-AF65-F5344CB8AC3E}">
        <p14:creationId xmlns:p14="http://schemas.microsoft.com/office/powerpoint/2010/main" val="17246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BF59D-870E-46CE-85C1-676FEA2B3393}"/>
              </a:ext>
            </a:extLst>
          </p:cNvPr>
          <p:cNvSpPr>
            <a:spLocks noGrp="1"/>
          </p:cNvSpPr>
          <p:nvPr>
            <p:ph type="title"/>
          </p:nvPr>
        </p:nvSpPr>
        <p:spPr>
          <a:xfrm>
            <a:off x="760939" y="356552"/>
            <a:ext cx="10656887" cy="810666"/>
          </a:xfrm>
        </p:spPr>
        <p:txBody>
          <a:bodyPr/>
          <a:lstStyle/>
          <a:p>
            <a:r>
              <a:rPr lang="da-DK" dirty="0"/>
              <a:t>Fikseringstid </a:t>
            </a:r>
            <a:r>
              <a:rPr lang="da-DK" dirty="0" err="1"/>
              <a:t>ifht</a:t>
            </a:r>
            <a:r>
              <a:rPr lang="da-DK" dirty="0"/>
              <a:t>. Immun </a:t>
            </a:r>
            <a:r>
              <a:rPr lang="da-DK" dirty="0" err="1"/>
              <a:t>histokemi</a:t>
            </a:r>
            <a:endParaRPr lang="da-DK" dirty="0"/>
          </a:p>
        </p:txBody>
      </p:sp>
      <p:sp>
        <p:nvSpPr>
          <p:cNvPr id="3" name="Pladsholder til indhold 2">
            <a:extLst>
              <a:ext uri="{FF2B5EF4-FFF2-40B4-BE49-F238E27FC236}">
                <a16:creationId xmlns:a16="http://schemas.microsoft.com/office/drawing/2014/main" id="{A29A4391-3D1C-4F7E-80B7-DF6E930A0999}"/>
              </a:ext>
            </a:extLst>
          </p:cNvPr>
          <p:cNvSpPr>
            <a:spLocks noGrp="1"/>
          </p:cNvSpPr>
          <p:nvPr>
            <p:ph idx="1"/>
          </p:nvPr>
        </p:nvSpPr>
        <p:spPr/>
        <p:txBody>
          <a:bodyPr/>
          <a:lstStyle/>
          <a:p>
            <a:pPr>
              <a:buNone/>
            </a:pPr>
            <a:endParaRPr lang="da-DK" altLang="da-DK" dirty="0"/>
          </a:p>
          <a:p>
            <a:pPr>
              <a:lnSpc>
                <a:spcPct val="130000"/>
              </a:lnSpc>
              <a:buNone/>
            </a:pPr>
            <a:endParaRPr lang="da-DK" altLang="da-DK" dirty="0"/>
          </a:p>
          <a:p>
            <a:endParaRPr lang="da-DK" dirty="0"/>
          </a:p>
        </p:txBody>
      </p:sp>
      <p:pic>
        <p:nvPicPr>
          <p:cNvPr id="5" name="Billede 4">
            <a:extLst>
              <a:ext uri="{FF2B5EF4-FFF2-40B4-BE49-F238E27FC236}">
                <a16:creationId xmlns:a16="http://schemas.microsoft.com/office/drawing/2014/main" id="{1602C6DD-4138-49F0-AD3B-07CBAB767B4E}"/>
              </a:ext>
            </a:extLst>
          </p:cNvPr>
          <p:cNvPicPr>
            <a:picLocks noChangeAspect="1"/>
          </p:cNvPicPr>
          <p:nvPr/>
        </p:nvPicPr>
        <p:blipFill>
          <a:blip r:embed="rId3"/>
          <a:stretch>
            <a:fillRect/>
          </a:stretch>
        </p:blipFill>
        <p:spPr>
          <a:xfrm>
            <a:off x="290422" y="4050696"/>
            <a:ext cx="8455742" cy="2566219"/>
          </a:xfrm>
          <a:prstGeom prst="rect">
            <a:avLst/>
          </a:prstGeom>
        </p:spPr>
      </p:pic>
      <p:pic>
        <p:nvPicPr>
          <p:cNvPr id="11" name="Billede 10">
            <a:extLst>
              <a:ext uri="{FF2B5EF4-FFF2-40B4-BE49-F238E27FC236}">
                <a16:creationId xmlns:a16="http://schemas.microsoft.com/office/drawing/2014/main" id="{A078BAE1-D499-444D-B177-7926DFEBC2BA}"/>
              </a:ext>
            </a:extLst>
          </p:cNvPr>
          <p:cNvPicPr>
            <a:picLocks noChangeAspect="1"/>
          </p:cNvPicPr>
          <p:nvPr/>
        </p:nvPicPr>
        <p:blipFill>
          <a:blip r:embed="rId4"/>
          <a:stretch>
            <a:fillRect/>
          </a:stretch>
        </p:blipFill>
        <p:spPr>
          <a:xfrm>
            <a:off x="290422" y="1825845"/>
            <a:ext cx="5200024" cy="1757320"/>
          </a:xfrm>
          <a:prstGeom prst="rect">
            <a:avLst/>
          </a:prstGeom>
        </p:spPr>
      </p:pic>
      <p:pic>
        <p:nvPicPr>
          <p:cNvPr id="13" name="Billede 12">
            <a:extLst>
              <a:ext uri="{FF2B5EF4-FFF2-40B4-BE49-F238E27FC236}">
                <a16:creationId xmlns:a16="http://schemas.microsoft.com/office/drawing/2014/main" id="{A56ED517-F243-4030-AB6A-9F16AFDEBE1F}"/>
              </a:ext>
            </a:extLst>
          </p:cNvPr>
          <p:cNvPicPr>
            <a:picLocks noChangeAspect="1"/>
          </p:cNvPicPr>
          <p:nvPr/>
        </p:nvPicPr>
        <p:blipFill>
          <a:blip r:embed="rId5"/>
          <a:stretch>
            <a:fillRect/>
          </a:stretch>
        </p:blipFill>
        <p:spPr>
          <a:xfrm>
            <a:off x="5730991" y="1825846"/>
            <a:ext cx="4593740" cy="1753372"/>
          </a:xfrm>
          <a:prstGeom prst="rect">
            <a:avLst/>
          </a:prstGeom>
        </p:spPr>
      </p:pic>
    </p:spTree>
    <p:extLst>
      <p:ext uri="{BB962C8B-B14F-4D97-AF65-F5344CB8AC3E}">
        <p14:creationId xmlns:p14="http://schemas.microsoft.com/office/powerpoint/2010/main" val="60521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FD6C0-E68B-4371-9F87-FE636089595F}"/>
              </a:ext>
            </a:extLst>
          </p:cNvPr>
          <p:cNvSpPr>
            <a:spLocks noGrp="1"/>
          </p:cNvSpPr>
          <p:nvPr>
            <p:ph type="title"/>
          </p:nvPr>
        </p:nvSpPr>
        <p:spPr>
          <a:xfrm>
            <a:off x="944563" y="224437"/>
            <a:ext cx="10656887" cy="548323"/>
          </a:xfrm>
        </p:spPr>
        <p:txBody>
          <a:bodyPr/>
          <a:lstStyle/>
          <a:p>
            <a:r>
              <a:rPr lang="da-DK" dirty="0"/>
              <a:t>Kvalitetssikring</a:t>
            </a:r>
          </a:p>
        </p:txBody>
      </p:sp>
      <p:sp>
        <p:nvSpPr>
          <p:cNvPr id="3" name="Pladsholder til indhold 2">
            <a:extLst>
              <a:ext uri="{FF2B5EF4-FFF2-40B4-BE49-F238E27FC236}">
                <a16:creationId xmlns:a16="http://schemas.microsoft.com/office/drawing/2014/main" id="{BC26708E-1205-4752-8DED-24CF2F8D8F14}"/>
              </a:ext>
            </a:extLst>
          </p:cNvPr>
          <p:cNvSpPr>
            <a:spLocks noGrp="1"/>
          </p:cNvSpPr>
          <p:nvPr>
            <p:ph idx="1"/>
          </p:nvPr>
        </p:nvSpPr>
        <p:spPr>
          <a:xfrm>
            <a:off x="768000" y="1269581"/>
            <a:ext cx="10655999" cy="4824000"/>
          </a:xfrm>
        </p:spPr>
        <p:txBody>
          <a:bodyPr/>
          <a:lstStyle/>
          <a:p>
            <a:r>
              <a:rPr lang="da-DK" b="1" dirty="0"/>
              <a:t>Vævspræpareringsmaskiner er klassificeret som Højrisikoapparatur: </a:t>
            </a:r>
          </a:p>
          <a:p>
            <a:r>
              <a:rPr lang="da-DK" i="1" dirty="0"/>
              <a:t>Et apparatur, der ved fejlfunktion eller forkert betjening, kan være årsag til en utilsigtet hændelse, kategoriseret som alvorlig eller dødelig</a:t>
            </a:r>
          </a:p>
          <a:p>
            <a:endParaRPr lang="da-DK" i="1" dirty="0"/>
          </a:p>
          <a:p>
            <a:r>
              <a:rPr lang="da-DK" u="sng" dirty="0"/>
              <a:t>Kvalitetssikring</a:t>
            </a:r>
            <a:r>
              <a:rPr lang="da-DK" dirty="0"/>
              <a:t>:</a:t>
            </a:r>
          </a:p>
          <a:p>
            <a:r>
              <a:rPr lang="da-DK" dirty="0"/>
              <a:t>Skift af væsker på vævpræpareringsmaskiner</a:t>
            </a:r>
          </a:p>
          <a:p>
            <a:r>
              <a:rPr lang="da-DK" dirty="0"/>
              <a:t>Tjekskema – 2 personer skal sign. for skift af væske</a:t>
            </a:r>
          </a:p>
          <a:p>
            <a:endParaRPr lang="da-DK" dirty="0"/>
          </a:p>
          <a:p>
            <a:r>
              <a:rPr lang="da-DK" u="sng" dirty="0"/>
              <a:t>Indgangskontrol af </a:t>
            </a:r>
            <a:r>
              <a:rPr lang="da-DK" u="sng" dirty="0" err="1"/>
              <a:t>Ethanol</a:t>
            </a:r>
            <a:endParaRPr lang="da-DK" u="sng" dirty="0"/>
          </a:p>
          <a:p>
            <a:r>
              <a:rPr lang="da-DK" dirty="0"/>
              <a:t>Vi måler </a:t>
            </a:r>
            <a:r>
              <a:rPr lang="da-DK" dirty="0" err="1"/>
              <a:t>ethanol</a:t>
            </a:r>
            <a:r>
              <a:rPr lang="da-DK" dirty="0"/>
              <a:t> koncentration på hvert Batch nr.</a:t>
            </a:r>
          </a:p>
        </p:txBody>
      </p:sp>
      <p:pic>
        <p:nvPicPr>
          <p:cNvPr id="4" name="Pladsholder til indhold 4">
            <a:extLst>
              <a:ext uri="{FF2B5EF4-FFF2-40B4-BE49-F238E27FC236}">
                <a16:creationId xmlns:a16="http://schemas.microsoft.com/office/drawing/2014/main" id="{9DE66819-4720-43FD-A313-3E7E61CF07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55934" y="2654153"/>
            <a:ext cx="4608349" cy="3456263"/>
          </a:xfrm>
          <a:prstGeom prst="rect">
            <a:avLst/>
          </a:prstGeom>
        </p:spPr>
      </p:pic>
      <p:cxnSp>
        <p:nvCxnSpPr>
          <p:cNvPr id="6" name="Lige pilforbindelse 5">
            <a:extLst>
              <a:ext uri="{FF2B5EF4-FFF2-40B4-BE49-F238E27FC236}">
                <a16:creationId xmlns:a16="http://schemas.microsoft.com/office/drawing/2014/main" id="{42661C31-F2D9-45A1-B34F-3BB187E5D6DF}"/>
              </a:ext>
            </a:extLst>
          </p:cNvPr>
          <p:cNvCxnSpPr>
            <a:cxnSpLocks/>
          </p:cNvCxnSpPr>
          <p:nvPr/>
        </p:nvCxnSpPr>
        <p:spPr>
          <a:xfrm flipV="1">
            <a:off x="6904139" y="3582101"/>
            <a:ext cx="2432808" cy="41105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04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DF303-85CC-486A-827A-A003A08523C9}"/>
              </a:ext>
            </a:extLst>
          </p:cNvPr>
          <p:cNvSpPr>
            <a:spLocks noGrp="1"/>
          </p:cNvSpPr>
          <p:nvPr>
            <p:ph type="title"/>
          </p:nvPr>
        </p:nvSpPr>
        <p:spPr>
          <a:xfrm>
            <a:off x="853218" y="88104"/>
            <a:ext cx="10656887" cy="486596"/>
          </a:xfrm>
        </p:spPr>
        <p:txBody>
          <a:bodyPr/>
          <a:lstStyle/>
          <a:p>
            <a:r>
              <a:rPr lang="da-DK" dirty="0"/>
              <a:t>Kvalitetssikring</a:t>
            </a:r>
          </a:p>
        </p:txBody>
      </p:sp>
      <p:pic>
        <p:nvPicPr>
          <p:cNvPr id="7" name="Billede 6" descr="Et billede, der indeholder tekst, bibliotek, boghylde&#10;&#10;Automatisk genereret beskrivelse">
            <a:extLst>
              <a:ext uri="{FF2B5EF4-FFF2-40B4-BE49-F238E27FC236}">
                <a16:creationId xmlns:a16="http://schemas.microsoft.com/office/drawing/2014/main" id="{48C6893D-145E-471B-8BD0-92863F324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73344" y="2340195"/>
            <a:ext cx="4896506" cy="3672380"/>
          </a:xfrm>
          <a:prstGeom prst="rect">
            <a:avLst/>
          </a:prstGeom>
        </p:spPr>
      </p:pic>
      <p:pic>
        <p:nvPicPr>
          <p:cNvPr id="11" name="Billede 10" descr="Et billede, der indeholder tekst&#10;&#10;Automatisk genereret beskrivelse">
            <a:extLst>
              <a:ext uri="{FF2B5EF4-FFF2-40B4-BE49-F238E27FC236}">
                <a16:creationId xmlns:a16="http://schemas.microsoft.com/office/drawing/2014/main" id="{87F5057B-0FF9-4BF1-B3A3-EDC321DED8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267817" y="2340194"/>
            <a:ext cx="4896507" cy="3672381"/>
          </a:xfrm>
          <a:prstGeom prst="rect">
            <a:avLst/>
          </a:prstGeom>
        </p:spPr>
      </p:pic>
      <p:sp>
        <p:nvSpPr>
          <p:cNvPr id="3" name="Tekstfelt 2">
            <a:extLst>
              <a:ext uri="{FF2B5EF4-FFF2-40B4-BE49-F238E27FC236}">
                <a16:creationId xmlns:a16="http://schemas.microsoft.com/office/drawing/2014/main" id="{0DDBD1F5-16A6-4B9F-8EBA-3E4DF999901F}"/>
              </a:ext>
            </a:extLst>
          </p:cNvPr>
          <p:cNvSpPr txBox="1"/>
          <p:nvPr/>
        </p:nvSpPr>
        <p:spPr>
          <a:xfrm>
            <a:off x="795512" y="1337997"/>
            <a:ext cx="9327200" cy="27699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dirty="0"/>
              <a:t>Fotodokumentation af kassetter der pakkes på </a:t>
            </a:r>
            <a:r>
              <a:rPr lang="da-DK" dirty="0" err="1"/>
              <a:t>vævspræpmaskinerne</a:t>
            </a:r>
            <a:endParaRPr lang="da-DK" dirty="0"/>
          </a:p>
        </p:txBody>
      </p:sp>
    </p:spTree>
    <p:extLst>
      <p:ext uri="{BB962C8B-B14F-4D97-AF65-F5344CB8AC3E}">
        <p14:creationId xmlns:p14="http://schemas.microsoft.com/office/powerpoint/2010/main" val="365472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54056-1EFE-4FA1-BB35-2A686C45F916}"/>
              </a:ext>
            </a:extLst>
          </p:cNvPr>
          <p:cNvSpPr>
            <a:spLocks noGrp="1"/>
          </p:cNvSpPr>
          <p:nvPr>
            <p:ph type="title"/>
          </p:nvPr>
        </p:nvSpPr>
        <p:spPr/>
        <p:txBody>
          <a:bodyPr/>
          <a:lstStyle/>
          <a:p>
            <a:r>
              <a:rPr lang="da-DK" dirty="0"/>
              <a:t>Forsøg vedr. fikserings og præpareringstider fra 2012</a:t>
            </a:r>
          </a:p>
        </p:txBody>
      </p:sp>
      <p:sp>
        <p:nvSpPr>
          <p:cNvPr id="3" name="Pladsholder til indhold 2">
            <a:extLst>
              <a:ext uri="{FF2B5EF4-FFF2-40B4-BE49-F238E27FC236}">
                <a16:creationId xmlns:a16="http://schemas.microsoft.com/office/drawing/2014/main" id="{2755C62A-DE58-4A18-9AE5-592717E6B6D0}"/>
              </a:ext>
            </a:extLst>
          </p:cNvPr>
          <p:cNvSpPr>
            <a:spLocks noGrp="1"/>
          </p:cNvSpPr>
          <p:nvPr>
            <p:ph idx="1"/>
          </p:nvPr>
        </p:nvSpPr>
        <p:spPr>
          <a:xfrm>
            <a:off x="1472675" y="6059694"/>
            <a:ext cx="7553879" cy="294042"/>
          </a:xfrm>
        </p:spPr>
        <p:txBody>
          <a:bodyPr/>
          <a:lstStyle/>
          <a:p>
            <a:r>
              <a:rPr lang="da-DK" altLang="da-DK" u="sng" dirty="0"/>
              <a:t>Tonsil</a:t>
            </a:r>
            <a:r>
              <a:rPr lang="da-DK" altLang="da-DK" dirty="0"/>
              <a:t>, </a:t>
            </a:r>
            <a:r>
              <a:rPr lang="da-DK" altLang="da-DK" u="sng" dirty="0" err="1"/>
              <a:t>colon</a:t>
            </a:r>
            <a:r>
              <a:rPr lang="da-DK" altLang="da-DK" dirty="0"/>
              <a:t>, </a:t>
            </a:r>
            <a:r>
              <a:rPr lang="da-DK" altLang="da-DK" u="sng" dirty="0" err="1"/>
              <a:t>kidney</a:t>
            </a:r>
            <a:r>
              <a:rPr lang="da-DK" altLang="da-DK" dirty="0"/>
              <a:t> placenta, </a:t>
            </a:r>
            <a:r>
              <a:rPr lang="da-DK" altLang="da-DK" dirty="0" err="1"/>
              <a:t>thyroid</a:t>
            </a:r>
            <a:r>
              <a:rPr lang="da-DK" altLang="da-DK" dirty="0"/>
              <a:t> gl., uterus</a:t>
            </a:r>
          </a:p>
          <a:p>
            <a:endParaRPr lang="da-DK" dirty="0"/>
          </a:p>
        </p:txBody>
      </p:sp>
      <p:grpSp>
        <p:nvGrpSpPr>
          <p:cNvPr id="5" name="Organization Chart 2">
            <a:extLst>
              <a:ext uri="{FF2B5EF4-FFF2-40B4-BE49-F238E27FC236}">
                <a16:creationId xmlns:a16="http://schemas.microsoft.com/office/drawing/2014/main" id="{4429A99F-BAE2-4164-8252-CBE101645EB8}"/>
              </a:ext>
            </a:extLst>
          </p:cNvPr>
          <p:cNvGrpSpPr>
            <a:grpSpLocks noChangeAspect="1"/>
          </p:cNvGrpSpPr>
          <p:nvPr/>
        </p:nvGrpSpPr>
        <p:grpSpPr bwMode="auto">
          <a:xfrm>
            <a:off x="1549663" y="1907571"/>
            <a:ext cx="7644671" cy="3823752"/>
            <a:chOff x="1134" y="1271"/>
            <a:chExt cx="9928" cy="2016"/>
          </a:xfrm>
        </p:grpSpPr>
        <p:cxnSp>
          <p:nvCxnSpPr>
            <p:cNvPr id="1028" name="_s1028">
              <a:extLst>
                <a:ext uri="{FF2B5EF4-FFF2-40B4-BE49-F238E27FC236}">
                  <a16:creationId xmlns:a16="http://schemas.microsoft.com/office/drawing/2014/main" id="{74F48262-C856-4C50-80BB-EB30A6DC6F7C}"/>
                </a:ext>
              </a:extLst>
            </p:cNvPr>
            <p:cNvCxnSpPr>
              <a:cxnSpLocks noChangeShapeType="1"/>
              <a:stCxn id="1024" idx="1"/>
              <a:endCxn id="16" idx="2"/>
            </p:cNvCxnSpPr>
            <p:nvPr/>
          </p:nvCxnSpPr>
          <p:spPr bwMode="auto">
            <a:xfrm rot="10800000">
              <a:off x="10056" y="2422"/>
              <a:ext cx="143" cy="7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a:extLst>
                <a:ext uri="{FF2B5EF4-FFF2-40B4-BE49-F238E27FC236}">
                  <a16:creationId xmlns:a16="http://schemas.microsoft.com/office/drawing/2014/main" id="{174304D7-E66A-4BB6-8978-A9FC61D9F561}"/>
                </a:ext>
              </a:extLst>
            </p:cNvPr>
            <p:cNvCxnSpPr>
              <a:cxnSpLocks noChangeShapeType="1"/>
              <a:stCxn id="31" idx="1"/>
              <a:endCxn id="16" idx="2"/>
            </p:cNvCxnSpPr>
            <p:nvPr/>
          </p:nvCxnSpPr>
          <p:spPr bwMode="auto">
            <a:xfrm rot="10800000">
              <a:off x="10056" y="2422"/>
              <a:ext cx="143"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a:extLst>
                <a:ext uri="{FF2B5EF4-FFF2-40B4-BE49-F238E27FC236}">
                  <a16:creationId xmlns:a16="http://schemas.microsoft.com/office/drawing/2014/main" id="{D53FA28C-6A66-4E0C-80B0-E73894476EC3}"/>
                </a:ext>
              </a:extLst>
            </p:cNvPr>
            <p:cNvCxnSpPr>
              <a:cxnSpLocks noChangeShapeType="1"/>
              <a:stCxn id="30" idx="1"/>
              <a:endCxn id="15" idx="2"/>
            </p:cNvCxnSpPr>
            <p:nvPr/>
          </p:nvCxnSpPr>
          <p:spPr bwMode="auto">
            <a:xfrm rot="10800000">
              <a:off x="8905" y="2422"/>
              <a:ext cx="143" cy="7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a:extLst>
                <a:ext uri="{FF2B5EF4-FFF2-40B4-BE49-F238E27FC236}">
                  <a16:creationId xmlns:a16="http://schemas.microsoft.com/office/drawing/2014/main" id="{B52EF462-AA1E-4BA3-9243-35C18F2526DA}"/>
                </a:ext>
              </a:extLst>
            </p:cNvPr>
            <p:cNvCxnSpPr>
              <a:cxnSpLocks noChangeShapeType="1"/>
              <a:stCxn id="29" idx="1"/>
              <a:endCxn id="15" idx="2"/>
            </p:cNvCxnSpPr>
            <p:nvPr/>
          </p:nvCxnSpPr>
          <p:spPr bwMode="auto">
            <a:xfrm rot="10800000">
              <a:off x="8905" y="2422"/>
              <a:ext cx="143"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a:extLst>
                <a:ext uri="{FF2B5EF4-FFF2-40B4-BE49-F238E27FC236}">
                  <a16:creationId xmlns:a16="http://schemas.microsoft.com/office/drawing/2014/main" id="{8FE51248-5733-481D-BB86-6C7303EFC05B}"/>
                </a:ext>
              </a:extLst>
            </p:cNvPr>
            <p:cNvCxnSpPr>
              <a:cxnSpLocks noChangeShapeType="1"/>
              <a:stCxn id="28" idx="1"/>
              <a:endCxn id="14" idx="2"/>
            </p:cNvCxnSpPr>
            <p:nvPr/>
          </p:nvCxnSpPr>
          <p:spPr bwMode="auto">
            <a:xfrm rot="10800000">
              <a:off x="7755" y="2422"/>
              <a:ext cx="142" cy="7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a:extLst>
                <a:ext uri="{FF2B5EF4-FFF2-40B4-BE49-F238E27FC236}">
                  <a16:creationId xmlns:a16="http://schemas.microsoft.com/office/drawing/2014/main" id="{08F5C037-8B5A-4E46-95D1-81B05FD747CA}"/>
                </a:ext>
              </a:extLst>
            </p:cNvPr>
            <p:cNvCxnSpPr>
              <a:cxnSpLocks noChangeShapeType="1"/>
              <a:stCxn id="27" idx="1"/>
              <a:endCxn id="14" idx="2"/>
            </p:cNvCxnSpPr>
            <p:nvPr/>
          </p:nvCxnSpPr>
          <p:spPr bwMode="auto">
            <a:xfrm rot="10800000">
              <a:off x="7755" y="2422"/>
              <a:ext cx="142"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a:extLst>
                <a:ext uri="{FF2B5EF4-FFF2-40B4-BE49-F238E27FC236}">
                  <a16:creationId xmlns:a16="http://schemas.microsoft.com/office/drawing/2014/main" id="{BDE21902-503E-4403-A363-C33E98DBA9D8}"/>
                </a:ext>
              </a:extLst>
            </p:cNvPr>
            <p:cNvCxnSpPr>
              <a:cxnSpLocks noChangeShapeType="1"/>
              <a:stCxn id="26" idx="1"/>
              <a:endCxn id="13" idx="2"/>
            </p:cNvCxnSpPr>
            <p:nvPr/>
          </p:nvCxnSpPr>
          <p:spPr bwMode="auto">
            <a:xfrm rot="10800000">
              <a:off x="6604" y="2422"/>
              <a:ext cx="141" cy="7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a:extLst>
                <a:ext uri="{FF2B5EF4-FFF2-40B4-BE49-F238E27FC236}">
                  <a16:creationId xmlns:a16="http://schemas.microsoft.com/office/drawing/2014/main" id="{1EE7E147-B8F1-4E23-99A5-048FFB13484B}"/>
                </a:ext>
              </a:extLst>
            </p:cNvPr>
            <p:cNvCxnSpPr>
              <a:cxnSpLocks noChangeShapeType="1"/>
              <a:stCxn id="25" idx="1"/>
              <a:endCxn id="13" idx="2"/>
            </p:cNvCxnSpPr>
            <p:nvPr/>
          </p:nvCxnSpPr>
          <p:spPr bwMode="auto">
            <a:xfrm rot="10800000">
              <a:off x="6604" y="2422"/>
              <a:ext cx="141"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6" name="_s1036">
              <a:extLst>
                <a:ext uri="{FF2B5EF4-FFF2-40B4-BE49-F238E27FC236}">
                  <a16:creationId xmlns:a16="http://schemas.microsoft.com/office/drawing/2014/main" id="{26C07314-84A2-495D-A86D-EDDB405775D1}"/>
                </a:ext>
              </a:extLst>
            </p:cNvPr>
            <p:cNvCxnSpPr>
              <a:cxnSpLocks noChangeShapeType="1"/>
              <a:stCxn id="24" idx="3"/>
              <a:endCxn id="12" idx="2"/>
            </p:cNvCxnSpPr>
            <p:nvPr/>
          </p:nvCxnSpPr>
          <p:spPr bwMode="auto">
            <a:xfrm flipV="1">
              <a:off x="5451" y="2422"/>
              <a:ext cx="145" cy="7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7" name="_s1037">
              <a:extLst>
                <a:ext uri="{FF2B5EF4-FFF2-40B4-BE49-F238E27FC236}">
                  <a16:creationId xmlns:a16="http://schemas.microsoft.com/office/drawing/2014/main" id="{5A86C357-E0E0-4F20-9C13-F737ADBA39DC}"/>
                </a:ext>
              </a:extLst>
            </p:cNvPr>
            <p:cNvCxnSpPr>
              <a:cxnSpLocks noChangeShapeType="1"/>
              <a:stCxn id="23" idx="3"/>
              <a:endCxn id="12" idx="2"/>
            </p:cNvCxnSpPr>
            <p:nvPr/>
          </p:nvCxnSpPr>
          <p:spPr bwMode="auto">
            <a:xfrm flipV="1">
              <a:off x="5451" y="2422"/>
              <a:ext cx="145"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8" name="_s1038">
              <a:extLst>
                <a:ext uri="{FF2B5EF4-FFF2-40B4-BE49-F238E27FC236}">
                  <a16:creationId xmlns:a16="http://schemas.microsoft.com/office/drawing/2014/main" id="{4107F5B9-FB71-4B0D-867E-F57DFEC0EC22}"/>
                </a:ext>
              </a:extLst>
            </p:cNvPr>
            <p:cNvCxnSpPr>
              <a:cxnSpLocks noChangeShapeType="1"/>
              <a:stCxn id="22" idx="3"/>
              <a:endCxn id="11" idx="2"/>
            </p:cNvCxnSpPr>
            <p:nvPr/>
          </p:nvCxnSpPr>
          <p:spPr bwMode="auto">
            <a:xfrm flipV="1">
              <a:off x="4299" y="2422"/>
              <a:ext cx="146" cy="7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9" name="_s1039">
              <a:extLst>
                <a:ext uri="{FF2B5EF4-FFF2-40B4-BE49-F238E27FC236}">
                  <a16:creationId xmlns:a16="http://schemas.microsoft.com/office/drawing/2014/main" id="{E8AB0826-8C35-4EB9-9BE1-FC29FB7698A7}"/>
                </a:ext>
              </a:extLst>
            </p:cNvPr>
            <p:cNvCxnSpPr>
              <a:cxnSpLocks noChangeShapeType="1"/>
              <a:stCxn id="21" idx="3"/>
              <a:endCxn id="11" idx="2"/>
            </p:cNvCxnSpPr>
            <p:nvPr/>
          </p:nvCxnSpPr>
          <p:spPr bwMode="auto">
            <a:xfrm flipV="1">
              <a:off x="4299" y="2422"/>
              <a:ext cx="146"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0" name="_s1040">
              <a:extLst>
                <a:ext uri="{FF2B5EF4-FFF2-40B4-BE49-F238E27FC236}">
                  <a16:creationId xmlns:a16="http://schemas.microsoft.com/office/drawing/2014/main" id="{6E989D46-9EFE-4321-9E62-C2A9C2E8F78B}"/>
                </a:ext>
              </a:extLst>
            </p:cNvPr>
            <p:cNvCxnSpPr>
              <a:cxnSpLocks noChangeShapeType="1"/>
              <a:stCxn id="20" idx="3"/>
              <a:endCxn id="10" idx="2"/>
            </p:cNvCxnSpPr>
            <p:nvPr/>
          </p:nvCxnSpPr>
          <p:spPr bwMode="auto">
            <a:xfrm flipV="1">
              <a:off x="3148" y="2422"/>
              <a:ext cx="145" cy="7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1" name="_s1041">
              <a:extLst>
                <a:ext uri="{FF2B5EF4-FFF2-40B4-BE49-F238E27FC236}">
                  <a16:creationId xmlns:a16="http://schemas.microsoft.com/office/drawing/2014/main" id="{60D45B5D-B1A8-4513-93E5-8AED89E41232}"/>
                </a:ext>
              </a:extLst>
            </p:cNvPr>
            <p:cNvCxnSpPr>
              <a:cxnSpLocks noChangeShapeType="1"/>
              <a:stCxn id="19" idx="3"/>
              <a:endCxn id="10" idx="2"/>
            </p:cNvCxnSpPr>
            <p:nvPr/>
          </p:nvCxnSpPr>
          <p:spPr bwMode="auto">
            <a:xfrm flipV="1">
              <a:off x="3148" y="2422"/>
              <a:ext cx="145"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2" name="_s1042">
              <a:extLst>
                <a:ext uri="{FF2B5EF4-FFF2-40B4-BE49-F238E27FC236}">
                  <a16:creationId xmlns:a16="http://schemas.microsoft.com/office/drawing/2014/main" id="{0249F980-B815-4DA2-AA0E-28B0A4FDA198}"/>
                </a:ext>
              </a:extLst>
            </p:cNvPr>
            <p:cNvCxnSpPr>
              <a:cxnSpLocks noChangeShapeType="1"/>
              <a:stCxn id="18" idx="3"/>
              <a:endCxn id="9" idx="2"/>
            </p:cNvCxnSpPr>
            <p:nvPr/>
          </p:nvCxnSpPr>
          <p:spPr bwMode="auto">
            <a:xfrm flipV="1">
              <a:off x="1997" y="2423"/>
              <a:ext cx="145"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3" name="_s1043">
              <a:extLst>
                <a:ext uri="{FF2B5EF4-FFF2-40B4-BE49-F238E27FC236}">
                  <a16:creationId xmlns:a16="http://schemas.microsoft.com/office/drawing/2014/main" id="{FDA300CB-4E81-4211-97A6-BF01B2B08886}"/>
                </a:ext>
              </a:extLst>
            </p:cNvPr>
            <p:cNvCxnSpPr>
              <a:cxnSpLocks noChangeShapeType="1"/>
              <a:stCxn id="17" idx="3"/>
              <a:endCxn id="9" idx="2"/>
            </p:cNvCxnSpPr>
            <p:nvPr/>
          </p:nvCxnSpPr>
          <p:spPr bwMode="auto">
            <a:xfrm flipV="1">
              <a:off x="1997" y="2423"/>
              <a:ext cx="145"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 name="_s1044">
              <a:extLst>
                <a:ext uri="{FF2B5EF4-FFF2-40B4-BE49-F238E27FC236}">
                  <a16:creationId xmlns:a16="http://schemas.microsoft.com/office/drawing/2014/main" id="{5ED5F6FC-7F97-4B7E-9A74-011A8C393A5D}"/>
                </a:ext>
              </a:extLst>
            </p:cNvPr>
            <p:cNvCxnSpPr>
              <a:cxnSpLocks noChangeShapeType="1"/>
              <a:stCxn id="16" idx="0"/>
              <a:endCxn id="8" idx="2"/>
            </p:cNvCxnSpPr>
            <p:nvPr/>
          </p:nvCxnSpPr>
          <p:spPr bwMode="auto">
            <a:xfrm rot="5400000" flipH="1">
              <a:off x="9121" y="1199"/>
              <a:ext cx="144" cy="1727"/>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5" name="_s1045">
              <a:extLst>
                <a:ext uri="{FF2B5EF4-FFF2-40B4-BE49-F238E27FC236}">
                  <a16:creationId xmlns:a16="http://schemas.microsoft.com/office/drawing/2014/main" id="{45975378-B578-4567-9C29-87109D872BDF}"/>
                </a:ext>
              </a:extLst>
            </p:cNvPr>
            <p:cNvCxnSpPr>
              <a:cxnSpLocks noChangeShapeType="1"/>
              <a:stCxn id="15" idx="0"/>
              <a:endCxn id="8" idx="2"/>
            </p:cNvCxnSpPr>
            <p:nvPr/>
          </p:nvCxnSpPr>
          <p:spPr bwMode="auto">
            <a:xfrm rot="5400000" flipH="1">
              <a:off x="8545" y="1775"/>
              <a:ext cx="144" cy="576"/>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6" name="_s1046">
              <a:extLst>
                <a:ext uri="{FF2B5EF4-FFF2-40B4-BE49-F238E27FC236}">
                  <a16:creationId xmlns:a16="http://schemas.microsoft.com/office/drawing/2014/main" id="{940EE872-D75A-4851-ADA5-09FC645916EA}"/>
                </a:ext>
              </a:extLst>
            </p:cNvPr>
            <p:cNvCxnSpPr>
              <a:cxnSpLocks noChangeShapeType="1"/>
              <a:stCxn id="14" idx="0"/>
              <a:endCxn id="8" idx="2"/>
            </p:cNvCxnSpPr>
            <p:nvPr/>
          </p:nvCxnSpPr>
          <p:spPr bwMode="auto">
            <a:xfrm rot="16200000">
              <a:off x="7970" y="1776"/>
              <a:ext cx="144" cy="574"/>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7" name="_s1047">
              <a:extLst>
                <a:ext uri="{FF2B5EF4-FFF2-40B4-BE49-F238E27FC236}">
                  <a16:creationId xmlns:a16="http://schemas.microsoft.com/office/drawing/2014/main" id="{E83006A4-8F68-423F-BB86-E73A1BC07A68}"/>
                </a:ext>
              </a:extLst>
            </p:cNvPr>
            <p:cNvCxnSpPr>
              <a:cxnSpLocks noChangeShapeType="1"/>
              <a:stCxn id="13" idx="0"/>
              <a:endCxn id="8" idx="2"/>
            </p:cNvCxnSpPr>
            <p:nvPr/>
          </p:nvCxnSpPr>
          <p:spPr bwMode="auto">
            <a:xfrm rot="16200000">
              <a:off x="7395" y="1200"/>
              <a:ext cx="144" cy="1725"/>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8" name="_s1048">
              <a:extLst>
                <a:ext uri="{FF2B5EF4-FFF2-40B4-BE49-F238E27FC236}">
                  <a16:creationId xmlns:a16="http://schemas.microsoft.com/office/drawing/2014/main" id="{DF293562-2238-4E99-A804-D9E213233825}"/>
                </a:ext>
              </a:extLst>
            </p:cNvPr>
            <p:cNvCxnSpPr>
              <a:cxnSpLocks noChangeShapeType="1"/>
              <a:stCxn id="12" idx="0"/>
              <a:endCxn id="7" idx="2"/>
            </p:cNvCxnSpPr>
            <p:nvPr/>
          </p:nvCxnSpPr>
          <p:spPr bwMode="auto">
            <a:xfrm rot="5400000" flipH="1">
              <a:off x="4661" y="1199"/>
              <a:ext cx="144" cy="1727"/>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9" name="_s1049">
              <a:extLst>
                <a:ext uri="{FF2B5EF4-FFF2-40B4-BE49-F238E27FC236}">
                  <a16:creationId xmlns:a16="http://schemas.microsoft.com/office/drawing/2014/main" id="{8FD02329-35F3-498F-B7BB-809B7E874B53}"/>
                </a:ext>
              </a:extLst>
            </p:cNvPr>
            <p:cNvCxnSpPr>
              <a:cxnSpLocks noChangeShapeType="1"/>
              <a:stCxn id="11" idx="0"/>
              <a:endCxn id="7" idx="2"/>
            </p:cNvCxnSpPr>
            <p:nvPr/>
          </p:nvCxnSpPr>
          <p:spPr bwMode="auto">
            <a:xfrm rot="5400000" flipH="1">
              <a:off x="4085" y="1775"/>
              <a:ext cx="144" cy="576"/>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0" name="_s1050">
              <a:extLst>
                <a:ext uri="{FF2B5EF4-FFF2-40B4-BE49-F238E27FC236}">
                  <a16:creationId xmlns:a16="http://schemas.microsoft.com/office/drawing/2014/main" id="{C293F901-978E-4619-A1C0-EF1BBD66D2EE}"/>
                </a:ext>
              </a:extLst>
            </p:cNvPr>
            <p:cNvCxnSpPr>
              <a:cxnSpLocks noChangeShapeType="1"/>
              <a:stCxn id="10" idx="0"/>
              <a:endCxn id="7" idx="2"/>
            </p:cNvCxnSpPr>
            <p:nvPr/>
          </p:nvCxnSpPr>
          <p:spPr bwMode="auto">
            <a:xfrm rot="16200000">
              <a:off x="3509" y="1775"/>
              <a:ext cx="144" cy="576"/>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1" name="_s1051">
              <a:extLst>
                <a:ext uri="{FF2B5EF4-FFF2-40B4-BE49-F238E27FC236}">
                  <a16:creationId xmlns:a16="http://schemas.microsoft.com/office/drawing/2014/main" id="{FA694A1E-59C4-4CF5-AA3D-0AAEF036516E}"/>
                </a:ext>
              </a:extLst>
            </p:cNvPr>
            <p:cNvCxnSpPr>
              <a:cxnSpLocks noChangeShapeType="1"/>
              <a:stCxn id="9" idx="0"/>
              <a:endCxn id="7" idx="2"/>
            </p:cNvCxnSpPr>
            <p:nvPr/>
          </p:nvCxnSpPr>
          <p:spPr bwMode="auto">
            <a:xfrm rot="16200000">
              <a:off x="2934" y="1199"/>
              <a:ext cx="144" cy="1727"/>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2" name="_s1052">
              <a:extLst>
                <a:ext uri="{FF2B5EF4-FFF2-40B4-BE49-F238E27FC236}">
                  <a16:creationId xmlns:a16="http://schemas.microsoft.com/office/drawing/2014/main" id="{51A824E9-FCED-47DB-9EC7-2D9E51C54C89}"/>
                </a:ext>
              </a:extLst>
            </p:cNvPr>
            <p:cNvCxnSpPr>
              <a:cxnSpLocks noChangeShapeType="1"/>
              <a:stCxn id="8" idx="0"/>
              <a:endCxn id="6" idx="2"/>
            </p:cNvCxnSpPr>
            <p:nvPr/>
          </p:nvCxnSpPr>
          <p:spPr bwMode="auto">
            <a:xfrm rot="5400000" flipH="1">
              <a:off x="7142" y="515"/>
              <a:ext cx="144" cy="2231"/>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3" name="_s1053">
              <a:extLst>
                <a:ext uri="{FF2B5EF4-FFF2-40B4-BE49-F238E27FC236}">
                  <a16:creationId xmlns:a16="http://schemas.microsoft.com/office/drawing/2014/main" id="{953C743C-B6FB-4E2D-B8F6-F854CFF872A7}"/>
                </a:ext>
              </a:extLst>
            </p:cNvPr>
            <p:cNvCxnSpPr>
              <a:cxnSpLocks noChangeShapeType="1"/>
              <a:stCxn id="7" idx="0"/>
              <a:endCxn id="6" idx="2"/>
            </p:cNvCxnSpPr>
            <p:nvPr/>
          </p:nvCxnSpPr>
          <p:spPr bwMode="auto">
            <a:xfrm rot="16200000">
              <a:off x="4912" y="516"/>
              <a:ext cx="144" cy="2229"/>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 name="_s1054">
              <a:extLst>
                <a:ext uri="{FF2B5EF4-FFF2-40B4-BE49-F238E27FC236}">
                  <a16:creationId xmlns:a16="http://schemas.microsoft.com/office/drawing/2014/main" id="{AF5D1F3A-5171-4A91-B37B-9411E315D9AE}"/>
                </a:ext>
              </a:extLst>
            </p:cNvPr>
            <p:cNvSpPr>
              <a:spLocks noChangeArrowheads="1"/>
            </p:cNvSpPr>
            <p:nvPr/>
          </p:nvSpPr>
          <p:spPr bwMode="auto">
            <a:xfrm>
              <a:off x="5666" y="1271"/>
              <a:ext cx="864" cy="288"/>
            </a:xfrm>
            <a:prstGeom prst="roundRect">
              <a:avLst>
                <a:gd name="adj" fmla="val 16667"/>
              </a:avLst>
            </a:prstGeom>
            <a:solidFill>
              <a:schemeClr val="tx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bg1"/>
                  </a:solidFill>
                  <a:effectLst/>
                  <a:latin typeface="Tahoma" panose="020B0604030504040204" pitchFamily="34" charset="0"/>
                </a:rPr>
                <a:t>Tissue app.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bg1"/>
                  </a:solidFill>
                  <a:effectLst/>
                  <a:latin typeface="Tahoma" panose="020B0604030504040204" pitchFamily="34" charset="0"/>
                </a:rPr>
                <a:t>10 x 5 x 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bg1"/>
                  </a:solidFill>
                  <a:effectLst/>
                  <a:latin typeface="Tahoma" panose="020B0604030504040204" pitchFamily="34" charset="0"/>
                </a:rPr>
                <a:t>mm</a:t>
              </a:r>
            </a:p>
          </p:txBody>
        </p:sp>
        <p:sp>
          <p:nvSpPr>
            <p:cNvPr id="7" name="_s1055">
              <a:extLst>
                <a:ext uri="{FF2B5EF4-FFF2-40B4-BE49-F238E27FC236}">
                  <a16:creationId xmlns:a16="http://schemas.microsoft.com/office/drawing/2014/main" id="{72A37029-52DE-480D-A709-1CC94B8A67A4}"/>
                </a:ext>
              </a:extLst>
            </p:cNvPr>
            <p:cNvSpPr>
              <a:spLocks noChangeArrowheads="1"/>
            </p:cNvSpPr>
            <p:nvPr/>
          </p:nvSpPr>
          <p:spPr bwMode="auto">
            <a:xfrm>
              <a:off x="3436" y="170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Peloris</a:t>
              </a:r>
            </a:p>
          </p:txBody>
        </p:sp>
        <p:sp>
          <p:nvSpPr>
            <p:cNvPr id="8" name="_s1056">
              <a:extLst>
                <a:ext uri="{FF2B5EF4-FFF2-40B4-BE49-F238E27FC236}">
                  <a16:creationId xmlns:a16="http://schemas.microsoft.com/office/drawing/2014/main" id="{FE5F372F-D09B-4290-A8C3-23E4D216A9C0}"/>
                </a:ext>
              </a:extLst>
            </p:cNvPr>
            <p:cNvSpPr>
              <a:spLocks noChangeArrowheads="1"/>
            </p:cNvSpPr>
            <p:nvPr/>
          </p:nvSpPr>
          <p:spPr bwMode="auto">
            <a:xfrm>
              <a:off x="7897" y="1703"/>
              <a:ext cx="864" cy="288"/>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Pathos</a:t>
              </a:r>
            </a:p>
          </p:txBody>
        </p:sp>
        <p:sp>
          <p:nvSpPr>
            <p:cNvPr id="9" name="_s1057">
              <a:extLst>
                <a:ext uri="{FF2B5EF4-FFF2-40B4-BE49-F238E27FC236}">
                  <a16:creationId xmlns:a16="http://schemas.microsoft.com/office/drawing/2014/main" id="{FF2A7180-F5A1-4214-8743-DC9A0129DA93}"/>
                </a:ext>
              </a:extLst>
            </p:cNvPr>
            <p:cNvSpPr>
              <a:spLocks noChangeArrowheads="1"/>
            </p:cNvSpPr>
            <p:nvPr/>
          </p:nvSpPr>
          <p:spPr bwMode="auto">
            <a:xfrm>
              <a:off x="1710" y="2135"/>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NBF 3 h</a:t>
              </a:r>
            </a:p>
          </p:txBody>
        </p:sp>
        <p:sp>
          <p:nvSpPr>
            <p:cNvPr id="10" name="_s1058">
              <a:extLst>
                <a:ext uri="{FF2B5EF4-FFF2-40B4-BE49-F238E27FC236}">
                  <a16:creationId xmlns:a16="http://schemas.microsoft.com/office/drawing/2014/main" id="{95CD1394-781A-466D-A71C-4FA16BD92CC6}"/>
                </a:ext>
              </a:extLst>
            </p:cNvPr>
            <p:cNvSpPr>
              <a:spLocks noChangeArrowheads="1"/>
            </p:cNvSpPr>
            <p:nvPr/>
          </p:nvSpPr>
          <p:spPr bwMode="auto">
            <a:xfrm>
              <a:off x="2861" y="2135"/>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NBF 24 h</a:t>
              </a:r>
            </a:p>
          </p:txBody>
        </p:sp>
        <p:sp>
          <p:nvSpPr>
            <p:cNvPr id="11" name="_s1059">
              <a:extLst>
                <a:ext uri="{FF2B5EF4-FFF2-40B4-BE49-F238E27FC236}">
                  <a16:creationId xmlns:a16="http://schemas.microsoft.com/office/drawing/2014/main" id="{794C3D1B-0E8D-4A27-88D4-287F9ED6BBED}"/>
                </a:ext>
              </a:extLst>
            </p:cNvPr>
            <p:cNvSpPr>
              <a:spLocks noChangeArrowheads="1"/>
            </p:cNvSpPr>
            <p:nvPr/>
          </p:nvSpPr>
          <p:spPr bwMode="auto">
            <a:xfrm>
              <a:off x="4012" y="2135"/>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NBF 48 h</a:t>
              </a:r>
            </a:p>
          </p:txBody>
        </p:sp>
        <p:sp>
          <p:nvSpPr>
            <p:cNvPr id="12" name="_s1060">
              <a:extLst>
                <a:ext uri="{FF2B5EF4-FFF2-40B4-BE49-F238E27FC236}">
                  <a16:creationId xmlns:a16="http://schemas.microsoft.com/office/drawing/2014/main" id="{09DA027C-E9D0-415F-9D64-1E53DA1E5599}"/>
                </a:ext>
              </a:extLst>
            </p:cNvPr>
            <p:cNvSpPr>
              <a:spLocks noChangeArrowheads="1"/>
            </p:cNvSpPr>
            <p:nvPr/>
          </p:nvSpPr>
          <p:spPr bwMode="auto">
            <a:xfrm>
              <a:off x="5164" y="2135"/>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NBF 168 h</a:t>
              </a:r>
            </a:p>
          </p:txBody>
        </p:sp>
        <p:sp>
          <p:nvSpPr>
            <p:cNvPr id="13" name="_s1061">
              <a:extLst>
                <a:ext uri="{FF2B5EF4-FFF2-40B4-BE49-F238E27FC236}">
                  <a16:creationId xmlns:a16="http://schemas.microsoft.com/office/drawing/2014/main" id="{6BEF21C6-D0B0-4EB6-B745-DEC9990FE844}"/>
                </a:ext>
              </a:extLst>
            </p:cNvPr>
            <p:cNvSpPr>
              <a:spLocks noChangeArrowheads="1"/>
            </p:cNvSpPr>
            <p:nvPr/>
          </p:nvSpPr>
          <p:spPr bwMode="auto">
            <a:xfrm>
              <a:off x="6171" y="2135"/>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NBF 3 h</a:t>
              </a:r>
            </a:p>
          </p:txBody>
        </p:sp>
        <p:sp>
          <p:nvSpPr>
            <p:cNvPr id="14" name="_s1062">
              <a:extLst>
                <a:ext uri="{FF2B5EF4-FFF2-40B4-BE49-F238E27FC236}">
                  <a16:creationId xmlns:a16="http://schemas.microsoft.com/office/drawing/2014/main" id="{49C4E023-761F-443D-A018-45753A57934A}"/>
                </a:ext>
              </a:extLst>
            </p:cNvPr>
            <p:cNvSpPr>
              <a:spLocks noChangeArrowheads="1"/>
            </p:cNvSpPr>
            <p:nvPr/>
          </p:nvSpPr>
          <p:spPr bwMode="auto">
            <a:xfrm>
              <a:off x="7322" y="2135"/>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NBF 24 h</a:t>
              </a:r>
            </a:p>
          </p:txBody>
        </p:sp>
        <p:sp>
          <p:nvSpPr>
            <p:cNvPr id="15" name="_s1063">
              <a:extLst>
                <a:ext uri="{FF2B5EF4-FFF2-40B4-BE49-F238E27FC236}">
                  <a16:creationId xmlns:a16="http://schemas.microsoft.com/office/drawing/2014/main" id="{FF0D3EB3-0985-47F9-A6B0-249E27211739}"/>
                </a:ext>
              </a:extLst>
            </p:cNvPr>
            <p:cNvSpPr>
              <a:spLocks noChangeArrowheads="1"/>
            </p:cNvSpPr>
            <p:nvPr/>
          </p:nvSpPr>
          <p:spPr bwMode="auto">
            <a:xfrm>
              <a:off x="8473" y="2135"/>
              <a:ext cx="862"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NBF 48 h</a:t>
              </a:r>
            </a:p>
          </p:txBody>
        </p:sp>
        <p:sp>
          <p:nvSpPr>
            <p:cNvPr id="16" name="_s1064">
              <a:extLst>
                <a:ext uri="{FF2B5EF4-FFF2-40B4-BE49-F238E27FC236}">
                  <a16:creationId xmlns:a16="http://schemas.microsoft.com/office/drawing/2014/main" id="{B9F1D6D9-A9E3-436F-BE96-D8A79D863372}"/>
                </a:ext>
              </a:extLst>
            </p:cNvPr>
            <p:cNvSpPr>
              <a:spLocks noChangeArrowheads="1"/>
            </p:cNvSpPr>
            <p:nvPr/>
          </p:nvSpPr>
          <p:spPr bwMode="auto">
            <a:xfrm>
              <a:off x="9624" y="2135"/>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NBF 168 h</a:t>
              </a:r>
            </a:p>
          </p:txBody>
        </p:sp>
        <p:sp>
          <p:nvSpPr>
            <p:cNvPr id="17" name="_s1065">
              <a:extLst>
                <a:ext uri="{FF2B5EF4-FFF2-40B4-BE49-F238E27FC236}">
                  <a16:creationId xmlns:a16="http://schemas.microsoft.com/office/drawing/2014/main" id="{881E76C0-0E4E-4AC0-AB79-E9734ACE0158}"/>
                </a:ext>
              </a:extLst>
            </p:cNvPr>
            <p:cNvSpPr>
              <a:spLocks noChangeArrowheads="1"/>
            </p:cNvSpPr>
            <p:nvPr/>
          </p:nvSpPr>
          <p:spPr bwMode="auto">
            <a:xfrm>
              <a:off x="1134" y="2567"/>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tx1"/>
                  </a:solidFill>
                  <a:effectLst/>
                  <a:latin typeface="Tahoma" panose="020B0604030504040204" pitchFamily="34" charset="0"/>
                </a:rPr>
                <a:t>12 h </a:t>
              </a:r>
              <a:r>
                <a:rPr kumimoji="0" lang="da-DK" altLang="da-DK" sz="1200" b="0" i="0" u="none" strike="noStrike" cap="none" normalizeH="0" baseline="0">
                  <a:ln>
                    <a:noFill/>
                  </a:ln>
                  <a:solidFill>
                    <a:schemeClr val="tx1"/>
                  </a:solidFill>
                  <a:effectLst/>
                  <a:latin typeface="Tahoma" panose="020B0604030504040204" pitchFamily="34" charset="0"/>
                </a:rPr>
                <a:t>prog</a:t>
              </a:r>
              <a:r>
                <a:rPr kumimoji="0" lang="da-DK" altLang="da-DK" sz="1000" b="0" i="0" u="none" strike="noStrike" cap="none" normalizeH="0" baseline="0">
                  <a:ln>
                    <a:noFill/>
                  </a:ln>
                  <a:solidFill>
                    <a:schemeClr val="tx1"/>
                  </a:solidFill>
                  <a:effectLst/>
                  <a:latin typeface="Tahoma" panose="020B0604030504040204" pitchFamily="34" charset="0"/>
                </a:rPr>
                <a:t>.</a:t>
              </a:r>
            </a:p>
          </p:txBody>
        </p:sp>
        <p:sp>
          <p:nvSpPr>
            <p:cNvPr id="18" name="_s1066">
              <a:extLst>
                <a:ext uri="{FF2B5EF4-FFF2-40B4-BE49-F238E27FC236}">
                  <a16:creationId xmlns:a16="http://schemas.microsoft.com/office/drawing/2014/main" id="{1A0F7E04-824A-4EBA-9A23-FE9EB39A2A0C}"/>
                </a:ext>
              </a:extLst>
            </p:cNvPr>
            <p:cNvSpPr>
              <a:spLocks noChangeArrowheads="1"/>
            </p:cNvSpPr>
            <p:nvPr/>
          </p:nvSpPr>
          <p:spPr bwMode="auto">
            <a:xfrm>
              <a:off x="1134" y="2999"/>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4 h prog.</a:t>
              </a:r>
            </a:p>
          </p:txBody>
        </p:sp>
        <p:sp>
          <p:nvSpPr>
            <p:cNvPr id="19" name="_s1067">
              <a:extLst>
                <a:ext uri="{FF2B5EF4-FFF2-40B4-BE49-F238E27FC236}">
                  <a16:creationId xmlns:a16="http://schemas.microsoft.com/office/drawing/2014/main" id="{39C81477-713C-4C42-9EAF-CF690A9D1DA5}"/>
                </a:ext>
              </a:extLst>
            </p:cNvPr>
            <p:cNvSpPr>
              <a:spLocks noChangeArrowheads="1"/>
            </p:cNvSpPr>
            <p:nvPr/>
          </p:nvSpPr>
          <p:spPr bwMode="auto">
            <a:xfrm>
              <a:off x="2285" y="2567"/>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tx1"/>
                  </a:solidFill>
                  <a:effectLst/>
                  <a:latin typeface="Tahoma" panose="020B0604030504040204" pitchFamily="34" charset="0"/>
                </a:rPr>
                <a:t>12 h prog.</a:t>
              </a:r>
            </a:p>
          </p:txBody>
        </p:sp>
        <p:sp>
          <p:nvSpPr>
            <p:cNvPr id="20" name="_s1068">
              <a:extLst>
                <a:ext uri="{FF2B5EF4-FFF2-40B4-BE49-F238E27FC236}">
                  <a16:creationId xmlns:a16="http://schemas.microsoft.com/office/drawing/2014/main" id="{3F82B765-3AA1-42F5-9468-1E3D5A4342D8}"/>
                </a:ext>
              </a:extLst>
            </p:cNvPr>
            <p:cNvSpPr>
              <a:spLocks noChangeArrowheads="1"/>
            </p:cNvSpPr>
            <p:nvPr/>
          </p:nvSpPr>
          <p:spPr bwMode="auto">
            <a:xfrm>
              <a:off x="2285" y="2999"/>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4 h prog.</a:t>
              </a:r>
            </a:p>
          </p:txBody>
        </p:sp>
        <p:sp>
          <p:nvSpPr>
            <p:cNvPr id="21" name="_s1069">
              <a:extLst>
                <a:ext uri="{FF2B5EF4-FFF2-40B4-BE49-F238E27FC236}">
                  <a16:creationId xmlns:a16="http://schemas.microsoft.com/office/drawing/2014/main" id="{D515CFED-4475-4A73-820C-75EE5B7F557A}"/>
                </a:ext>
              </a:extLst>
            </p:cNvPr>
            <p:cNvSpPr>
              <a:spLocks noChangeArrowheads="1"/>
            </p:cNvSpPr>
            <p:nvPr/>
          </p:nvSpPr>
          <p:spPr bwMode="auto">
            <a:xfrm>
              <a:off x="3436" y="2567"/>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tx1"/>
                  </a:solidFill>
                  <a:effectLst/>
                  <a:latin typeface="Tahoma" panose="020B0604030504040204" pitchFamily="34" charset="0"/>
                </a:rPr>
                <a:t>12 h prog.</a:t>
              </a:r>
              <a:endParaRPr kumimoji="0" lang="da-DK" altLang="da-DK" sz="700" b="0" i="0" u="none" strike="noStrike" cap="none" normalizeH="0" baseline="0">
                <a:ln>
                  <a:noFill/>
                </a:ln>
                <a:solidFill>
                  <a:schemeClr val="tx1"/>
                </a:solidFill>
                <a:effectLst/>
                <a:latin typeface="Tahoma" panose="020B0604030504040204" pitchFamily="34" charset="0"/>
              </a:endParaRPr>
            </a:p>
          </p:txBody>
        </p:sp>
        <p:sp>
          <p:nvSpPr>
            <p:cNvPr id="22" name="_s1070">
              <a:extLst>
                <a:ext uri="{FF2B5EF4-FFF2-40B4-BE49-F238E27FC236}">
                  <a16:creationId xmlns:a16="http://schemas.microsoft.com/office/drawing/2014/main" id="{13D28D5D-442D-49BF-BA25-09F39F7E7079}"/>
                </a:ext>
              </a:extLst>
            </p:cNvPr>
            <p:cNvSpPr>
              <a:spLocks noChangeArrowheads="1"/>
            </p:cNvSpPr>
            <p:nvPr/>
          </p:nvSpPr>
          <p:spPr bwMode="auto">
            <a:xfrm>
              <a:off x="3436" y="2999"/>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4 h prog.</a:t>
              </a:r>
            </a:p>
          </p:txBody>
        </p:sp>
        <p:sp>
          <p:nvSpPr>
            <p:cNvPr id="23" name="_s1071">
              <a:extLst>
                <a:ext uri="{FF2B5EF4-FFF2-40B4-BE49-F238E27FC236}">
                  <a16:creationId xmlns:a16="http://schemas.microsoft.com/office/drawing/2014/main" id="{F7B79B8D-26DA-4BEF-815F-456FD6CF104E}"/>
                </a:ext>
              </a:extLst>
            </p:cNvPr>
            <p:cNvSpPr>
              <a:spLocks noChangeArrowheads="1"/>
            </p:cNvSpPr>
            <p:nvPr/>
          </p:nvSpPr>
          <p:spPr bwMode="auto">
            <a:xfrm>
              <a:off x="4588" y="2567"/>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000" b="0" i="0" u="none" strike="noStrike" cap="none" normalizeH="0" baseline="0">
                  <a:ln>
                    <a:noFill/>
                  </a:ln>
                  <a:solidFill>
                    <a:schemeClr val="tx1"/>
                  </a:solidFill>
                  <a:effectLst/>
                  <a:latin typeface="Tahoma" panose="020B0604030504040204" pitchFamily="34" charset="0"/>
                </a:rPr>
                <a:t>12 h </a:t>
              </a:r>
              <a:r>
                <a:rPr kumimoji="0" lang="da-DK" altLang="da-DK" sz="1200" b="0" i="0" u="none" strike="noStrike" cap="none" normalizeH="0" baseline="0">
                  <a:ln>
                    <a:noFill/>
                  </a:ln>
                  <a:solidFill>
                    <a:schemeClr val="tx1"/>
                  </a:solidFill>
                  <a:effectLst/>
                  <a:latin typeface="Tahoma" panose="020B0604030504040204" pitchFamily="34" charset="0"/>
                </a:rPr>
                <a:t>prog</a:t>
              </a:r>
              <a:r>
                <a:rPr kumimoji="0" lang="da-DK" altLang="da-DK" sz="1000" b="0" i="0" u="none" strike="noStrike" cap="none" normalizeH="0" baseline="0">
                  <a:ln>
                    <a:noFill/>
                  </a:ln>
                  <a:solidFill>
                    <a:schemeClr val="tx1"/>
                  </a:solidFill>
                  <a:effectLst/>
                  <a:latin typeface="Tahoma" panose="020B0604030504040204" pitchFamily="34" charset="0"/>
                </a:rPr>
                <a:t>.</a:t>
              </a:r>
              <a:endParaRPr kumimoji="0" lang="da-DK" altLang="da-DK" sz="700" b="0" i="0" u="none" strike="noStrike" cap="none" normalizeH="0" baseline="0">
                <a:ln>
                  <a:noFill/>
                </a:ln>
                <a:solidFill>
                  <a:schemeClr val="tx1"/>
                </a:solidFill>
                <a:effectLst/>
                <a:latin typeface="Tahoma" panose="020B0604030504040204" pitchFamily="34" charset="0"/>
              </a:endParaRPr>
            </a:p>
          </p:txBody>
        </p:sp>
        <p:sp>
          <p:nvSpPr>
            <p:cNvPr id="24" name="_s1072">
              <a:extLst>
                <a:ext uri="{FF2B5EF4-FFF2-40B4-BE49-F238E27FC236}">
                  <a16:creationId xmlns:a16="http://schemas.microsoft.com/office/drawing/2014/main" id="{621D5030-636E-4806-807D-47CB4EAC68B7}"/>
                </a:ext>
              </a:extLst>
            </p:cNvPr>
            <p:cNvSpPr>
              <a:spLocks noChangeArrowheads="1"/>
            </p:cNvSpPr>
            <p:nvPr/>
          </p:nvSpPr>
          <p:spPr bwMode="auto">
            <a:xfrm>
              <a:off x="4587" y="2999"/>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Tahoma" panose="020B0604030504040204" pitchFamily="34" charset="0"/>
                </a:rPr>
                <a:t>4 h prog.</a:t>
              </a:r>
            </a:p>
          </p:txBody>
        </p:sp>
        <p:sp>
          <p:nvSpPr>
            <p:cNvPr id="25" name="_s1073">
              <a:extLst>
                <a:ext uri="{FF2B5EF4-FFF2-40B4-BE49-F238E27FC236}">
                  <a16:creationId xmlns:a16="http://schemas.microsoft.com/office/drawing/2014/main" id="{97898C2C-8781-49D4-BD0A-5AB1E02B1F53}"/>
                </a:ext>
              </a:extLst>
            </p:cNvPr>
            <p:cNvSpPr>
              <a:spLocks noChangeArrowheads="1"/>
            </p:cNvSpPr>
            <p:nvPr/>
          </p:nvSpPr>
          <p:spPr bwMode="auto">
            <a:xfrm>
              <a:off x="6746" y="2567"/>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6 h prog.</a:t>
              </a:r>
            </a:p>
          </p:txBody>
        </p:sp>
        <p:sp>
          <p:nvSpPr>
            <p:cNvPr id="26" name="_s1074">
              <a:extLst>
                <a:ext uri="{FF2B5EF4-FFF2-40B4-BE49-F238E27FC236}">
                  <a16:creationId xmlns:a16="http://schemas.microsoft.com/office/drawing/2014/main" id="{5653D743-9B6B-4155-9C65-41DA49A58702}"/>
                </a:ext>
              </a:extLst>
            </p:cNvPr>
            <p:cNvSpPr>
              <a:spLocks noChangeArrowheads="1"/>
            </p:cNvSpPr>
            <p:nvPr/>
          </p:nvSpPr>
          <p:spPr bwMode="auto">
            <a:xfrm>
              <a:off x="6746" y="2999"/>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2 h prog.</a:t>
              </a:r>
            </a:p>
          </p:txBody>
        </p:sp>
        <p:sp>
          <p:nvSpPr>
            <p:cNvPr id="27" name="_s1075">
              <a:extLst>
                <a:ext uri="{FF2B5EF4-FFF2-40B4-BE49-F238E27FC236}">
                  <a16:creationId xmlns:a16="http://schemas.microsoft.com/office/drawing/2014/main" id="{F88883DD-2E98-4235-BBBA-3641B6C80D28}"/>
                </a:ext>
              </a:extLst>
            </p:cNvPr>
            <p:cNvSpPr>
              <a:spLocks noChangeArrowheads="1"/>
            </p:cNvSpPr>
            <p:nvPr/>
          </p:nvSpPr>
          <p:spPr bwMode="auto">
            <a:xfrm>
              <a:off x="7897" y="2567"/>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6 h prog.</a:t>
              </a:r>
            </a:p>
          </p:txBody>
        </p:sp>
        <p:sp>
          <p:nvSpPr>
            <p:cNvPr id="28" name="_s1076">
              <a:extLst>
                <a:ext uri="{FF2B5EF4-FFF2-40B4-BE49-F238E27FC236}">
                  <a16:creationId xmlns:a16="http://schemas.microsoft.com/office/drawing/2014/main" id="{89FD5464-B980-4607-BBE0-A143BCBC66F4}"/>
                </a:ext>
              </a:extLst>
            </p:cNvPr>
            <p:cNvSpPr>
              <a:spLocks noChangeArrowheads="1"/>
            </p:cNvSpPr>
            <p:nvPr/>
          </p:nvSpPr>
          <p:spPr bwMode="auto">
            <a:xfrm>
              <a:off x="7897" y="2999"/>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2 h prog.</a:t>
              </a:r>
              <a:endParaRPr kumimoji="0" lang="da-DK" altLang="da-DK" sz="700" b="0" i="0" u="none" strike="noStrike" cap="none" normalizeH="0" baseline="0">
                <a:ln>
                  <a:noFill/>
                </a:ln>
                <a:solidFill>
                  <a:schemeClr val="bg1"/>
                </a:solidFill>
                <a:effectLst/>
                <a:latin typeface="Tahoma" panose="020B0604030504040204" pitchFamily="34" charset="0"/>
              </a:endParaRPr>
            </a:p>
          </p:txBody>
        </p:sp>
        <p:sp>
          <p:nvSpPr>
            <p:cNvPr id="29" name="_s1077">
              <a:extLst>
                <a:ext uri="{FF2B5EF4-FFF2-40B4-BE49-F238E27FC236}">
                  <a16:creationId xmlns:a16="http://schemas.microsoft.com/office/drawing/2014/main" id="{8FF68D8D-8606-4FDE-BA42-0E227C6E7771}"/>
                </a:ext>
              </a:extLst>
            </p:cNvPr>
            <p:cNvSpPr>
              <a:spLocks noChangeArrowheads="1"/>
            </p:cNvSpPr>
            <p:nvPr/>
          </p:nvSpPr>
          <p:spPr bwMode="auto">
            <a:xfrm>
              <a:off x="9048" y="2567"/>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6 h prog.</a:t>
              </a:r>
            </a:p>
          </p:txBody>
        </p:sp>
        <p:sp>
          <p:nvSpPr>
            <p:cNvPr id="30" name="_s1078">
              <a:extLst>
                <a:ext uri="{FF2B5EF4-FFF2-40B4-BE49-F238E27FC236}">
                  <a16:creationId xmlns:a16="http://schemas.microsoft.com/office/drawing/2014/main" id="{B988A3F3-FC31-4F41-8ED5-0D780D7FB11B}"/>
                </a:ext>
              </a:extLst>
            </p:cNvPr>
            <p:cNvSpPr>
              <a:spLocks noChangeArrowheads="1"/>
            </p:cNvSpPr>
            <p:nvPr/>
          </p:nvSpPr>
          <p:spPr bwMode="auto">
            <a:xfrm>
              <a:off x="9048" y="2999"/>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2 h prog.</a:t>
              </a:r>
              <a:endParaRPr kumimoji="0" lang="da-DK" altLang="da-DK" sz="700" b="0" i="0" u="none" strike="noStrike" cap="none" normalizeH="0" baseline="0">
                <a:ln>
                  <a:noFill/>
                </a:ln>
                <a:solidFill>
                  <a:schemeClr val="bg1"/>
                </a:solidFill>
                <a:effectLst/>
                <a:latin typeface="Tahoma" panose="020B0604030504040204" pitchFamily="34" charset="0"/>
              </a:endParaRPr>
            </a:p>
          </p:txBody>
        </p:sp>
        <p:sp>
          <p:nvSpPr>
            <p:cNvPr id="31" name="_s1079">
              <a:extLst>
                <a:ext uri="{FF2B5EF4-FFF2-40B4-BE49-F238E27FC236}">
                  <a16:creationId xmlns:a16="http://schemas.microsoft.com/office/drawing/2014/main" id="{6723D10C-FE8D-4386-A011-9085CCD40D09}"/>
                </a:ext>
              </a:extLst>
            </p:cNvPr>
            <p:cNvSpPr>
              <a:spLocks noChangeArrowheads="1"/>
            </p:cNvSpPr>
            <p:nvPr/>
          </p:nvSpPr>
          <p:spPr bwMode="auto">
            <a:xfrm>
              <a:off x="10199" y="2567"/>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6 h prog.</a:t>
              </a:r>
            </a:p>
          </p:txBody>
        </p:sp>
        <p:sp>
          <p:nvSpPr>
            <p:cNvPr id="1024" name="_s1080">
              <a:extLst>
                <a:ext uri="{FF2B5EF4-FFF2-40B4-BE49-F238E27FC236}">
                  <a16:creationId xmlns:a16="http://schemas.microsoft.com/office/drawing/2014/main" id="{F5F7D011-303D-4AAB-A072-D472D8C959DA}"/>
                </a:ext>
              </a:extLst>
            </p:cNvPr>
            <p:cNvSpPr>
              <a:spLocks noChangeArrowheads="1"/>
            </p:cNvSpPr>
            <p:nvPr/>
          </p:nvSpPr>
          <p:spPr bwMode="auto">
            <a:xfrm>
              <a:off x="10199" y="2999"/>
              <a:ext cx="863" cy="287"/>
            </a:xfrm>
            <a:prstGeom prst="roundRect">
              <a:avLst>
                <a:gd name="adj" fmla="val 16667"/>
              </a:avLst>
            </a:prstGeom>
            <a:solidFill>
              <a:srgbClr val="CC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Tahoma" panose="020B0604030504040204" pitchFamily="34" charset="0"/>
                </a:rPr>
                <a:t>2 h prog.</a:t>
              </a:r>
            </a:p>
          </p:txBody>
        </p:sp>
      </p:grpSp>
    </p:spTree>
    <p:extLst>
      <p:ext uri="{BB962C8B-B14F-4D97-AF65-F5344CB8AC3E}">
        <p14:creationId xmlns:p14="http://schemas.microsoft.com/office/powerpoint/2010/main" val="17178960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10.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1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12.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13.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2.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3.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4.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5.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6.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7.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8.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9.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604</TotalTime>
  <Words>1710</Words>
  <Application>Microsoft Office PowerPoint</Application>
  <PresentationFormat>Widescreen</PresentationFormat>
  <Paragraphs>288</Paragraphs>
  <Slides>39</Slides>
  <Notes>39</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39</vt:i4>
      </vt:variant>
    </vt:vector>
  </HeadingPairs>
  <TitlesOfParts>
    <vt:vector size="45" baseType="lpstr">
      <vt:lpstr>Arial</vt:lpstr>
      <vt:lpstr>Calibri</vt:lpstr>
      <vt:lpstr>inherit</vt:lpstr>
      <vt:lpstr>Tahoma</vt:lpstr>
      <vt:lpstr>Blank</vt:lpstr>
      <vt:lpstr>Document</vt:lpstr>
      <vt:lpstr> Vævspræparering i praksis Patologiafdelingen Aalborg UH  Bioanalytiker Kathrine Stræde Christiansen Afsnitsledende bioanalytiker Mette Bøgh Ringgaard</vt:lpstr>
      <vt:lpstr>Patologiafdelingen laboratorier og personale</vt:lpstr>
      <vt:lpstr>Faglige arbejdsområder Aalborg</vt:lpstr>
      <vt:lpstr>Apparatur - vævspræparering</vt:lpstr>
      <vt:lpstr>Fikseringstider og valg af program</vt:lpstr>
      <vt:lpstr>Fikseringstid ifht. Immun histokemi</vt:lpstr>
      <vt:lpstr>Kvalitetssikring</vt:lpstr>
      <vt:lpstr>Kvalitetssikring</vt:lpstr>
      <vt:lpstr>Forsøg vedr. fikserings og præpareringstider fra 2012</vt:lpstr>
      <vt:lpstr>Fikseringstid og præpareringstid</vt:lpstr>
      <vt:lpstr>PowerPoint-præsentation</vt:lpstr>
      <vt:lpstr>Validering</vt:lpstr>
      <vt:lpstr>Validering af MIX-program på VIP6</vt:lpstr>
      <vt:lpstr>Resultater</vt:lpstr>
      <vt:lpstr>Resultater</vt:lpstr>
      <vt:lpstr>Resultater</vt:lpstr>
      <vt:lpstr>Validering af Program til MEGA-kassetter</vt:lpstr>
      <vt:lpstr>Resultater</vt:lpstr>
      <vt:lpstr>Validering af MAGNUS</vt:lpstr>
      <vt:lpstr>Resultater</vt:lpstr>
      <vt:lpstr>Resultater IHC-farvninger</vt:lpstr>
      <vt:lpstr>vurdering af fikseringstiden</vt:lpstr>
      <vt:lpstr>Resultater</vt:lpstr>
      <vt:lpstr>Resultater IHC-farvninger</vt:lpstr>
      <vt:lpstr>Verifikation </vt:lpstr>
      <vt:lpstr>Hvorfor?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RegionNordjylland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Mette Bøgh Ringgaard</dc:creator>
  <cp:lastModifiedBy>Mette Bøgh Ringgaard</cp:lastModifiedBy>
  <cp:revision>74</cp:revision>
  <cp:lastPrinted>2022-09-13T09:05:24Z</cp:lastPrinted>
  <dcterms:created xsi:type="dcterms:W3CDTF">2022-08-26T06:39:17Z</dcterms:created>
  <dcterms:modified xsi:type="dcterms:W3CDTF">2022-09-14T13:09:35Z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SD_DocumentLanguageString">
    <vt:lpwstr>Dansk</vt:lpwstr>
  </property>
  <property fmtid="{D5CDD505-2E9C-101B-9397-08002B2CF9AE}" pid="7" name="SD_CtlText_Usersettings_Userprofile">
    <vt:lpwstr/>
  </property>
  <property fmtid="{D5CDD505-2E9C-101B-9397-08002B2CF9AE}" pid="8" name="SD_DocumentLanguage">
    <vt:lpwstr>da-DK</vt:lpwstr>
  </property>
  <property fmtid="{D5CDD505-2E9C-101B-9397-08002B2CF9AE}" pid="9" name="SD_UserprofileName">
    <vt:lpwstr/>
  </property>
  <property fmtid="{D5CDD505-2E9C-101B-9397-08002B2CF9AE}" pid="10" name="DocumentInfoFinished">
    <vt:lpwstr>True</vt:lpwstr>
  </property>
</Properties>
</file>